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87" r:id="rId2"/>
    <p:sldId id="266" r:id="rId3"/>
    <p:sldId id="306" r:id="rId4"/>
    <p:sldId id="305" r:id="rId5"/>
    <p:sldId id="273" r:id="rId6"/>
    <p:sldId id="320" r:id="rId7"/>
    <p:sldId id="298" r:id="rId8"/>
    <p:sldId id="321" r:id="rId9"/>
    <p:sldId id="322" r:id="rId10"/>
    <p:sldId id="323" r:id="rId11"/>
    <p:sldId id="324" r:id="rId12"/>
    <p:sldId id="325" r:id="rId13"/>
    <p:sldId id="327" r:id="rId14"/>
    <p:sldId id="343" r:id="rId15"/>
    <p:sldId id="326" r:id="rId16"/>
    <p:sldId id="328" r:id="rId17"/>
    <p:sldId id="330" r:id="rId18"/>
    <p:sldId id="331" r:id="rId19"/>
    <p:sldId id="332" r:id="rId20"/>
    <p:sldId id="333" r:id="rId21"/>
    <p:sldId id="334" r:id="rId22"/>
    <p:sldId id="337" r:id="rId23"/>
    <p:sldId id="338" r:id="rId24"/>
    <p:sldId id="336" r:id="rId25"/>
    <p:sldId id="339" r:id="rId26"/>
    <p:sldId id="335" r:id="rId27"/>
    <p:sldId id="340" r:id="rId28"/>
    <p:sldId id="341" r:id="rId29"/>
    <p:sldId id="344" r:id="rId30"/>
    <p:sldId id="319" r:id="rId31"/>
    <p:sldId id="342" r:id="rId32"/>
  </p:sldIdLst>
  <p:sldSz cx="22860000" cy="11734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1pPr>
    <a:lvl2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2pPr>
    <a:lvl3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3pPr>
    <a:lvl4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4pPr>
    <a:lvl5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5pPr>
    <a:lvl6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6pPr>
    <a:lvl7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7pPr>
    <a:lvl8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8pPr>
    <a:lvl9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15:guide id="1" orient="horz" pos="3696">
          <p15:clr>
            <a:srgbClr val="A4A3A4"/>
          </p15:clr>
        </p15:guide>
        <p15:guide id="2" pos="72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a:tcStyle>
        <a:tcBdr/>
        <a:fill>
          <a:solidFill>
            <a:srgbClr val="E6EA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a:tcStyle>
        <a:tcBdr/>
        <a:fill>
          <a:solidFill>
            <a:srgbClr val="F8F4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a:tcStyle>
        <a:tcBdr/>
        <a:fill>
          <a:solidFill>
            <a:srgbClr val="EBE8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4660"/>
  </p:normalViewPr>
  <p:slideViewPr>
    <p:cSldViewPr snapToGrid="0">
      <p:cViewPr varScale="1">
        <p:scale>
          <a:sx n="62" d="100"/>
          <a:sy n="62" d="100"/>
        </p:scale>
        <p:origin x="408" y="78"/>
      </p:cViewPr>
      <p:guideLst>
        <p:guide orient="horz" pos="3696"/>
        <p:guide pos="7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93380896"/>
      </p:ext>
    </p:extLst>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817654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HEME 1 no WM">
    <p:spTree>
      <p:nvGrpSpPr>
        <p:cNvPr id="1" name=""/>
        <p:cNvGrpSpPr/>
        <p:nvPr/>
      </p:nvGrpSpPr>
      <p:grpSpPr>
        <a:xfrm>
          <a:off x="0" y="0"/>
          <a:ext cx="0" cy="0"/>
          <a:chOff x="0" y="0"/>
          <a:chExt cx="0" cy="0"/>
        </a:xfrm>
      </p:grpSpPr>
      <p:sp>
        <p:nvSpPr>
          <p:cNvPr id="18" name="Shape 18"/>
          <p:cNvSpPr/>
          <p:nvPr/>
        </p:nvSpPr>
        <p:spPr>
          <a:xfrm>
            <a:off x="-49185" y="10971889"/>
            <a:ext cx="22958368" cy="766270"/>
          </a:xfrm>
          <a:prstGeom prst="rect">
            <a:avLst/>
          </a:prstGeom>
          <a:gradFill>
            <a:gsLst>
              <a:gs pos="0">
                <a:srgbClr val="F39019"/>
              </a:gs>
              <a:gs pos="100000">
                <a:schemeClr val="accent4"/>
              </a:gs>
            </a:gsLst>
            <a:lin ang="5400000"/>
          </a:gra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sp>
        <p:nvSpPr>
          <p:cNvPr id="19" name="Shape 19"/>
          <p:cNvSpPr/>
          <p:nvPr/>
        </p:nvSpPr>
        <p:spPr>
          <a:xfrm>
            <a:off x="22185520" y="11129288"/>
            <a:ext cx="445494" cy="445494"/>
          </a:xfrm>
          <a:prstGeom prst="roundRect">
            <a:avLst>
              <a:gd name="adj" fmla="val 15000"/>
            </a:avLst>
          </a:prstGeom>
          <a:ln w="3175">
            <a:solidFill>
              <a:srgbClr val="FFFFFF"/>
            </a:solidFill>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pic>
        <p:nvPicPr>
          <p:cNvPr id="20" name="image1.png"/>
          <p:cNvPicPr>
            <a:picLocks noChangeAspect="1"/>
          </p:cNvPicPr>
          <p:nvPr/>
        </p:nvPicPr>
        <p:blipFill>
          <a:blip r:embed="rId2">
            <a:extLst/>
          </a:blip>
          <a:stretch>
            <a:fillRect/>
          </a:stretch>
        </p:blipFill>
        <p:spPr>
          <a:xfrm>
            <a:off x="196515" y="11102199"/>
            <a:ext cx="1457604" cy="515885"/>
          </a:xfrm>
          <a:prstGeom prst="rect">
            <a:avLst/>
          </a:prstGeom>
          <a:ln w="12700">
            <a:miter lim="400000"/>
          </a:ln>
        </p:spPr>
      </p:pic>
      <p:grpSp>
        <p:nvGrpSpPr>
          <p:cNvPr id="23" name="Group 23"/>
          <p:cNvGrpSpPr/>
          <p:nvPr/>
        </p:nvGrpSpPr>
        <p:grpSpPr>
          <a:xfrm>
            <a:off x="-1" y="842900"/>
            <a:ext cx="22860005" cy="455225"/>
            <a:chOff x="0" y="0"/>
            <a:chExt cx="22860004" cy="455224"/>
          </a:xfrm>
        </p:grpSpPr>
        <p:sp>
          <p:nvSpPr>
            <p:cNvPr id="21" name="Shape 21"/>
            <p:cNvSpPr/>
            <p:nvPr/>
          </p:nvSpPr>
          <p:spPr>
            <a:xfrm>
              <a:off x="0" y="205403"/>
              <a:ext cx="22860005" cy="44421"/>
            </a:xfrm>
            <a:prstGeom prst="rect">
              <a:avLst/>
            </a:prstGeom>
            <a:solidFill>
              <a:srgbClr val="F39019"/>
            </a:solidFill>
            <a:ln w="12700" cap="flat">
              <a:noFill/>
              <a:miter lim="400000"/>
            </a:ln>
            <a:effectLst/>
          </p:spPr>
          <p:txBody>
            <a:bodyPr wrap="square" lIns="43462" tIns="43462" rIns="43462" bIns="43462" numCol="1" anchor="ctr">
              <a:noAutofit/>
            </a:bodyPr>
            <a:lstStyle/>
            <a:p>
              <a:pPr>
                <a:defRPr sz="2400">
                  <a:solidFill>
                    <a:srgbClr val="F39019"/>
                  </a:solidFill>
                  <a:latin typeface="Helvetica Light"/>
                  <a:ea typeface="Helvetica Light"/>
                  <a:cs typeface="Helvetica Light"/>
                  <a:sym typeface="Helvetica Light"/>
                </a:defRPr>
              </a:pPr>
              <a:endParaRPr/>
            </a:p>
          </p:txBody>
        </p:sp>
        <p:sp>
          <p:nvSpPr>
            <p:cNvPr id="22" name="Shape 22"/>
            <p:cNvSpPr/>
            <p:nvPr/>
          </p:nvSpPr>
          <p:spPr>
            <a:xfrm>
              <a:off x="0" y="-1"/>
              <a:ext cx="22860005" cy="4552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3462" tIns="43462" rIns="43462" bIns="43462" numCol="1" anchor="ctr">
              <a:spAutoFit/>
            </a:bodyPr>
            <a:lstStyle>
              <a:lvl1pPr>
                <a:defRPr sz="2400">
                  <a:solidFill>
                    <a:srgbClr val="F39019"/>
                  </a:solidFill>
                  <a:latin typeface="Helvetica Light"/>
                  <a:ea typeface="Helvetica Light"/>
                  <a:cs typeface="Helvetica Light"/>
                  <a:sym typeface="Helvetica Light"/>
                </a:defRPr>
              </a:lvl1pPr>
            </a:lstStyle>
            <a:p>
              <a:r>
                <a:t> </a:t>
              </a:r>
            </a:p>
          </p:txBody>
        </p:sp>
      </p:grpSp>
      <p:pic>
        <p:nvPicPr>
          <p:cNvPr id="24" name="image3.png"/>
          <p:cNvPicPr>
            <a:picLocks noChangeAspect="1"/>
          </p:cNvPicPr>
          <p:nvPr/>
        </p:nvPicPr>
        <p:blipFill>
          <a:blip r:embed="rId3">
            <a:extLst/>
          </a:blip>
          <a:stretch>
            <a:fillRect/>
          </a:stretch>
        </p:blipFill>
        <p:spPr>
          <a:xfrm>
            <a:off x="10960630" y="11226703"/>
            <a:ext cx="938739" cy="262664"/>
          </a:xfrm>
          <a:prstGeom prst="rect">
            <a:avLst/>
          </a:prstGeom>
          <a:ln w="12700">
            <a:miter lim="400000"/>
          </a:ln>
        </p:spPr>
      </p:pic>
      <p:sp>
        <p:nvSpPr>
          <p:cNvPr id="25" name="Shape 2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HEME 1">
    <p:spTree>
      <p:nvGrpSpPr>
        <p:cNvPr id="1" name=""/>
        <p:cNvGrpSpPr/>
        <p:nvPr/>
      </p:nvGrpSpPr>
      <p:grpSpPr>
        <a:xfrm>
          <a:off x="0" y="0"/>
          <a:ext cx="0" cy="0"/>
          <a:chOff x="0" y="0"/>
          <a:chExt cx="0" cy="0"/>
        </a:xfrm>
      </p:grpSpPr>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HEME 1 copy 2">
    <p:spTree>
      <p:nvGrpSpPr>
        <p:cNvPr id="1" name=""/>
        <p:cNvGrpSpPr/>
        <p:nvPr/>
      </p:nvGrpSpPr>
      <p:grpSpPr>
        <a:xfrm>
          <a:off x="0" y="0"/>
          <a:ext cx="0" cy="0"/>
          <a:chOff x="0" y="0"/>
          <a:chExt cx="0" cy="0"/>
        </a:xfrm>
      </p:grpSpPr>
      <p:sp>
        <p:nvSpPr>
          <p:cNvPr id="39" name="Shape 39"/>
          <p:cNvSpPr/>
          <p:nvPr/>
        </p:nvSpPr>
        <p:spPr>
          <a:xfrm>
            <a:off x="2411" y="-18704"/>
            <a:ext cx="20047144" cy="1381288"/>
          </a:xfrm>
          <a:prstGeom prst="rect">
            <a:avLst/>
          </a:prstGeom>
          <a:gradFill>
            <a:gsLst>
              <a:gs pos="0">
                <a:srgbClr val="F39019"/>
              </a:gs>
              <a:gs pos="100000">
                <a:schemeClr val="accent4"/>
              </a:gs>
            </a:gsLst>
            <a:lin ang="5400000"/>
          </a:gra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sp>
        <p:nvSpPr>
          <p:cNvPr id="40" name="Shape 40"/>
          <p:cNvSpPr/>
          <p:nvPr/>
        </p:nvSpPr>
        <p:spPr>
          <a:xfrm>
            <a:off x="22185520" y="11129288"/>
            <a:ext cx="445494" cy="445494"/>
          </a:xfrm>
          <a:prstGeom prst="roundRect">
            <a:avLst>
              <a:gd name="adj" fmla="val 15000"/>
            </a:avLst>
          </a:prstGeom>
          <a:ln w="12700">
            <a:solidFill>
              <a:srgbClr val="F59020"/>
            </a:solidFill>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pic>
        <p:nvPicPr>
          <p:cNvPr id="41" name="image2.png"/>
          <p:cNvPicPr>
            <a:picLocks noChangeAspect="1"/>
          </p:cNvPicPr>
          <p:nvPr/>
        </p:nvPicPr>
        <p:blipFill>
          <a:blip r:embed="rId2">
            <a:alphaModFix amt="34999"/>
            <a:extLst/>
          </a:blip>
          <a:stretch>
            <a:fillRect/>
          </a:stretch>
        </p:blipFill>
        <p:spPr>
          <a:xfrm>
            <a:off x="11001" y="1916845"/>
            <a:ext cx="5405131" cy="9458977"/>
          </a:xfrm>
          <a:prstGeom prst="rect">
            <a:avLst/>
          </a:prstGeom>
          <a:ln w="12700">
            <a:miter lim="400000"/>
          </a:ln>
        </p:spPr>
      </p:pic>
      <p:sp>
        <p:nvSpPr>
          <p:cNvPr id="42" name="Shape 42"/>
          <p:cNvSpPr/>
          <p:nvPr/>
        </p:nvSpPr>
        <p:spPr>
          <a:xfrm>
            <a:off x="19560381" y="-18655"/>
            <a:ext cx="3297238" cy="1381129"/>
          </a:xfrm>
          <a:custGeom>
            <a:avLst/>
            <a:gdLst/>
            <a:ahLst/>
            <a:cxnLst>
              <a:cxn ang="0">
                <a:pos x="wd2" y="hd2"/>
              </a:cxn>
              <a:cxn ang="5400000">
                <a:pos x="wd2" y="hd2"/>
              </a:cxn>
              <a:cxn ang="10800000">
                <a:pos x="wd2" y="hd2"/>
              </a:cxn>
              <a:cxn ang="16200000">
                <a:pos x="wd2" y="hd2"/>
              </a:cxn>
            </a:cxnLst>
            <a:rect l="0" t="0" r="r" b="b"/>
            <a:pathLst>
              <a:path w="21600" h="21600" extrusionOk="0">
                <a:moveTo>
                  <a:pt x="2535" y="0"/>
                </a:moveTo>
                <a:lnTo>
                  <a:pt x="2535" y="37"/>
                </a:lnTo>
                <a:lnTo>
                  <a:pt x="2525" y="37"/>
                </a:lnTo>
                <a:lnTo>
                  <a:pt x="0" y="21563"/>
                </a:lnTo>
                <a:lnTo>
                  <a:pt x="2535" y="21563"/>
                </a:lnTo>
                <a:lnTo>
                  <a:pt x="2535" y="21600"/>
                </a:lnTo>
                <a:lnTo>
                  <a:pt x="21600" y="21600"/>
                </a:lnTo>
                <a:lnTo>
                  <a:pt x="21600" y="0"/>
                </a:lnTo>
                <a:lnTo>
                  <a:pt x="2535" y="0"/>
                </a:lnTo>
                <a:close/>
              </a:path>
            </a:pathLst>
          </a:custGeom>
          <a:gradFill>
            <a:gsLst>
              <a:gs pos="0">
                <a:srgbClr val="535353"/>
              </a:gs>
              <a:gs pos="100000">
                <a:srgbClr val="000000"/>
              </a:gs>
            </a:gsLst>
            <a:lin ang="5400000"/>
          </a:gra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pic>
        <p:nvPicPr>
          <p:cNvPr id="43" name="image4.png"/>
          <p:cNvPicPr>
            <a:picLocks noChangeAspect="1"/>
          </p:cNvPicPr>
          <p:nvPr/>
        </p:nvPicPr>
        <p:blipFill>
          <a:blip r:embed="rId3">
            <a:extLst/>
          </a:blip>
          <a:stretch>
            <a:fillRect/>
          </a:stretch>
        </p:blipFill>
        <p:spPr>
          <a:xfrm>
            <a:off x="20178495" y="258385"/>
            <a:ext cx="2257437" cy="903309"/>
          </a:xfrm>
          <a:prstGeom prst="rect">
            <a:avLst/>
          </a:prstGeom>
          <a:ln w="12700">
            <a:miter lim="400000"/>
          </a:ln>
        </p:spPr>
      </p:pic>
      <p:sp>
        <p:nvSpPr>
          <p:cNvPr id="44" name="Shape 44"/>
          <p:cNvSpPr/>
          <p:nvPr/>
        </p:nvSpPr>
        <p:spPr>
          <a:xfrm>
            <a:off x="22173122" y="11197542"/>
            <a:ext cx="448666" cy="328225"/>
          </a:xfrm>
          <a:prstGeom prst="rect">
            <a:avLst/>
          </a:prstGeom>
          <a:ln w="12700">
            <a:miter lim="400000"/>
          </a:ln>
          <a:extLst>
            <a:ext uri="{C572A759-6A51-4108-AA02-DFA0A04FC94B}">
              <ma14:wrappingTextBoxFlag xmlns:ma14="http://schemas.microsoft.com/office/mac/drawingml/2011/main" xmlns="" val="1"/>
            </a:ext>
          </a:extLst>
        </p:spPr>
        <p:txBody>
          <a:bodyPr lIns="43462" tIns="43462" rIns="43462" bIns="43462">
            <a:spAutoFit/>
          </a:bodyPr>
          <a:lstStyle/>
          <a:p>
            <a:pPr>
              <a:lnSpc>
                <a:spcPct val="90000"/>
              </a:lnSpc>
              <a:defRPr sz="1600">
                <a:solidFill>
                  <a:srgbClr val="F59020"/>
                </a:solidFill>
              </a:defRPr>
            </a:pPr>
            <a:fld id="{86CB4B4D-7CA3-9044-876B-883B54F8677D}" type="slidenum">
              <a:t>‹#›</a:t>
            </a:fld>
            <a:r>
              <a:t>￼</a:t>
            </a:r>
          </a:p>
        </p:txBody>
      </p:sp>
      <p:sp>
        <p:nvSpPr>
          <p:cNvPr id="45" name="Shape 45"/>
          <p:cNvSpPr>
            <a:spLocks noGrp="1"/>
          </p:cNvSpPr>
          <p:nvPr>
            <p:ph type="sldNum" sz="quarter" idx="2"/>
          </p:nvPr>
        </p:nvSpPr>
        <p:spPr>
          <a:xfrm>
            <a:off x="22065118" y="11197542"/>
            <a:ext cx="664676" cy="696525"/>
          </a:xfrm>
          <a:prstGeom prst="rect">
            <a:avLst/>
          </a:prstGeom>
        </p:spPr>
        <p:txBody>
          <a:bodyPr/>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HEME 1 copy 3">
    <p:spTree>
      <p:nvGrpSpPr>
        <p:cNvPr id="1" name=""/>
        <p:cNvGrpSpPr/>
        <p:nvPr/>
      </p:nvGrpSpPr>
      <p:grpSpPr>
        <a:xfrm>
          <a:off x="0" y="0"/>
          <a:ext cx="0" cy="0"/>
          <a:chOff x="0" y="0"/>
          <a:chExt cx="0" cy="0"/>
        </a:xfrm>
      </p:grpSpPr>
      <p:sp>
        <p:nvSpPr>
          <p:cNvPr id="64" name="Shape 64"/>
          <p:cNvSpPr/>
          <p:nvPr/>
        </p:nvSpPr>
        <p:spPr>
          <a:xfrm>
            <a:off x="2411" y="-18704"/>
            <a:ext cx="22855179" cy="1381288"/>
          </a:xfrm>
          <a:prstGeom prst="rect">
            <a:avLst/>
          </a:prstGeom>
          <a:gradFill>
            <a:gsLst>
              <a:gs pos="0">
                <a:srgbClr val="535353"/>
              </a:gs>
              <a:gs pos="100000">
                <a:srgbClr val="000000"/>
              </a:gs>
            </a:gsLst>
            <a:lin ang="5400000"/>
          </a:gra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sp>
        <p:nvSpPr>
          <p:cNvPr id="65" name="Shape 65"/>
          <p:cNvSpPr/>
          <p:nvPr/>
        </p:nvSpPr>
        <p:spPr>
          <a:xfrm>
            <a:off x="19560381" y="-18655"/>
            <a:ext cx="3297238" cy="1381129"/>
          </a:xfrm>
          <a:custGeom>
            <a:avLst/>
            <a:gdLst/>
            <a:ahLst/>
            <a:cxnLst>
              <a:cxn ang="0">
                <a:pos x="wd2" y="hd2"/>
              </a:cxn>
              <a:cxn ang="5400000">
                <a:pos x="wd2" y="hd2"/>
              </a:cxn>
              <a:cxn ang="10800000">
                <a:pos x="wd2" y="hd2"/>
              </a:cxn>
              <a:cxn ang="16200000">
                <a:pos x="wd2" y="hd2"/>
              </a:cxn>
            </a:cxnLst>
            <a:rect l="0" t="0" r="r" b="b"/>
            <a:pathLst>
              <a:path w="21600" h="21600" extrusionOk="0">
                <a:moveTo>
                  <a:pt x="2535" y="0"/>
                </a:moveTo>
                <a:lnTo>
                  <a:pt x="2535" y="37"/>
                </a:lnTo>
                <a:lnTo>
                  <a:pt x="2525" y="37"/>
                </a:lnTo>
                <a:lnTo>
                  <a:pt x="0" y="21563"/>
                </a:lnTo>
                <a:lnTo>
                  <a:pt x="2535" y="21563"/>
                </a:lnTo>
                <a:lnTo>
                  <a:pt x="2535" y="21600"/>
                </a:lnTo>
                <a:lnTo>
                  <a:pt x="21600" y="21600"/>
                </a:lnTo>
                <a:lnTo>
                  <a:pt x="21600" y="0"/>
                </a:lnTo>
                <a:lnTo>
                  <a:pt x="2535" y="0"/>
                </a:lnTo>
                <a:close/>
              </a:path>
            </a:pathLst>
          </a:custGeom>
          <a:gradFill>
            <a:gsLst>
              <a:gs pos="0">
                <a:schemeClr val="accent4"/>
              </a:gs>
              <a:gs pos="100000">
                <a:srgbClr val="F39019"/>
              </a:gs>
            </a:gsLst>
            <a:lin ang="16200000"/>
          </a:gradFill>
          <a:ln>
            <a:solidFill>
              <a:srgbClr val="C82101"/>
            </a:solidFill>
          </a:ln>
        </p:spPr>
        <p:txBody>
          <a:bodyPr lIns="43462" tIns="43462" rIns="43462" bIns="43462" anchor="ctr"/>
          <a:lstStyle/>
          <a:p>
            <a:pPr>
              <a:defRPr>
                <a:solidFill>
                  <a:srgbClr val="FFFFFF"/>
                </a:solidFill>
              </a:defRPr>
            </a:pPr>
            <a:endParaRPr/>
          </a:p>
        </p:txBody>
      </p:sp>
      <p:sp>
        <p:nvSpPr>
          <p:cNvPr id="66" name="Shape 66"/>
          <p:cNvSpPr/>
          <p:nvPr/>
        </p:nvSpPr>
        <p:spPr>
          <a:xfrm>
            <a:off x="-42334" y="10936440"/>
            <a:ext cx="22944668" cy="1"/>
          </a:xfrm>
          <a:prstGeom prst="line">
            <a:avLst/>
          </a:prstGeom>
          <a:ln w="17780">
            <a:solidFill>
              <a:srgbClr val="000000"/>
            </a:solidFill>
          </a:ln>
        </p:spPr>
        <p:txBody>
          <a:bodyPr lIns="45718" tIns="45718" rIns="45718" bIns="45718"/>
          <a:lstStyle/>
          <a:p>
            <a:endParaRPr/>
          </a:p>
        </p:txBody>
      </p:sp>
      <p:sp>
        <p:nvSpPr>
          <p:cNvPr id="67" name="Shape 67"/>
          <p:cNvSpPr/>
          <p:nvPr/>
        </p:nvSpPr>
        <p:spPr>
          <a:xfrm>
            <a:off x="10739308" y="10790986"/>
            <a:ext cx="1381385" cy="290910"/>
          </a:xfrm>
          <a:prstGeom prst="rect">
            <a:avLst/>
          </a:prstGeom>
          <a:solidFill>
            <a:srgbClr val="FFFFFF"/>
          </a:solidFill>
          <a:ln w="12700">
            <a:miter lim="400000"/>
          </a:ln>
        </p:spPr>
        <p:txBody>
          <a:bodyPr lIns="43462" tIns="43462" rIns="43462" bIns="43462" anchor="ctr"/>
          <a:lstStyle/>
          <a:p>
            <a:endParaRPr/>
          </a:p>
        </p:txBody>
      </p:sp>
      <p:sp>
        <p:nvSpPr>
          <p:cNvPr id="68" name="Shape 68"/>
          <p:cNvSpPr/>
          <p:nvPr/>
        </p:nvSpPr>
        <p:spPr>
          <a:xfrm>
            <a:off x="22185520" y="11129288"/>
            <a:ext cx="445494" cy="445494"/>
          </a:xfrm>
          <a:prstGeom prst="roundRect">
            <a:avLst>
              <a:gd name="adj" fmla="val 15000"/>
            </a:avLst>
          </a:prstGeom>
          <a:ln w="12700">
            <a:solidFill>
              <a:srgbClr val="000000"/>
            </a:solidFill>
            <a:miter lim="400000"/>
          </a:ln>
        </p:spPr>
        <p:txBody>
          <a:bodyPr lIns="43462" tIns="43462" rIns="43462" bIns="43462" anchor="ctr"/>
          <a:lstStyle/>
          <a:p>
            <a:pPr>
              <a:defRPr sz="2400">
                <a:solidFill>
                  <a:srgbClr val="EBEBEB"/>
                </a:solidFill>
                <a:latin typeface="Helvetica Light"/>
                <a:ea typeface="Helvetica Light"/>
                <a:cs typeface="Helvetica Light"/>
                <a:sym typeface="Helvetica Light"/>
              </a:defRPr>
            </a:pPr>
            <a:endParaRPr/>
          </a:p>
        </p:txBody>
      </p:sp>
      <p:pic>
        <p:nvPicPr>
          <p:cNvPr id="69" name="image4.png"/>
          <p:cNvPicPr>
            <a:picLocks noChangeAspect="1"/>
          </p:cNvPicPr>
          <p:nvPr/>
        </p:nvPicPr>
        <p:blipFill>
          <a:blip r:embed="rId2">
            <a:extLst/>
          </a:blip>
          <a:stretch>
            <a:fillRect/>
          </a:stretch>
        </p:blipFill>
        <p:spPr>
          <a:xfrm>
            <a:off x="20178495" y="258385"/>
            <a:ext cx="2257437" cy="903309"/>
          </a:xfrm>
          <a:prstGeom prst="rect">
            <a:avLst/>
          </a:prstGeom>
          <a:ln w="12700">
            <a:miter lim="400000"/>
          </a:ln>
        </p:spPr>
      </p:pic>
      <p:sp>
        <p:nvSpPr>
          <p:cNvPr id="70" name="Shape 70"/>
          <p:cNvSpPr/>
          <p:nvPr/>
        </p:nvSpPr>
        <p:spPr>
          <a:xfrm>
            <a:off x="22173122" y="11197542"/>
            <a:ext cx="448666" cy="328225"/>
          </a:xfrm>
          <a:prstGeom prst="rect">
            <a:avLst/>
          </a:prstGeom>
          <a:ln w="12700">
            <a:miter lim="400000"/>
          </a:ln>
          <a:extLst>
            <a:ext uri="{C572A759-6A51-4108-AA02-DFA0A04FC94B}">
              <ma14:wrappingTextBoxFlag xmlns:ma14="http://schemas.microsoft.com/office/mac/drawingml/2011/main" xmlns="" val="1"/>
            </a:ext>
          </a:extLst>
        </p:spPr>
        <p:txBody>
          <a:bodyPr lIns="43462" tIns="43462" rIns="43462" bIns="43462">
            <a:spAutoFit/>
          </a:bodyPr>
          <a:lstStyle/>
          <a:p>
            <a:pPr>
              <a:lnSpc>
                <a:spcPct val="90000"/>
              </a:lnSpc>
              <a:defRPr sz="1600"/>
            </a:pPr>
            <a:fld id="{86CB4B4D-7CA3-9044-876B-883B54F8677D}" type="slidenum">
              <a:t>‹#›</a:t>
            </a:fld>
            <a:r>
              <a:t>￼</a:t>
            </a:r>
          </a:p>
        </p:txBody>
      </p:sp>
      <p:sp>
        <p:nvSpPr>
          <p:cNvPr id="71" name="Shape 71"/>
          <p:cNvSpPr/>
          <p:nvPr/>
        </p:nvSpPr>
        <p:spPr>
          <a:xfrm>
            <a:off x="232174" y="11088733"/>
            <a:ext cx="5089104" cy="501204"/>
          </a:xfrm>
          <a:prstGeom prst="rect">
            <a:avLst/>
          </a:prstGeom>
          <a:ln w="12700">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defTabSz="457200">
              <a:lnSpc>
                <a:spcPct val="120000"/>
              </a:lnSpc>
              <a:spcBef>
                <a:spcPts val="600"/>
              </a:spcBef>
              <a:tabLst>
                <a:tab pos="6299200" algn="r"/>
              </a:tabLst>
              <a:defRPr sz="900" b="1">
                <a:latin typeface="Times New Roman"/>
                <a:ea typeface="Times New Roman"/>
                <a:cs typeface="Times New Roman"/>
                <a:sym typeface="Times New Roman"/>
              </a:defRPr>
            </a:lvl1pPr>
          </a:lstStyle>
          <a:p>
            <a:r>
              <a:t>This document contains Confidential, Proprietary and Legally Privileged information which is the sole property of SBTech. Except as specifically permitted, no portions of this document may be distributed or reproduced by any means or in any form without the prior written permission of SBTech</a:t>
            </a:r>
          </a:p>
        </p:txBody>
      </p:sp>
      <p:sp>
        <p:nvSpPr>
          <p:cNvPr id="72" name="Shape 72"/>
          <p:cNvSpPr/>
          <p:nvPr/>
        </p:nvSpPr>
        <p:spPr>
          <a:xfrm>
            <a:off x="10785678" y="10803090"/>
            <a:ext cx="1288644" cy="24130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defTabSz="457200">
              <a:spcBef>
                <a:spcPts val="2000"/>
              </a:spcBef>
              <a:defRPr sz="1100">
                <a:solidFill>
                  <a:srgbClr val="212121"/>
                </a:solidFill>
                <a:uFill>
                  <a:solidFill>
                    <a:srgbClr val="000000"/>
                  </a:solidFill>
                </a:uFill>
                <a:latin typeface="Raleway Bold"/>
                <a:ea typeface="Raleway Bold"/>
                <a:cs typeface="Raleway Bold"/>
                <a:sym typeface="Raleway Bold"/>
              </a:defRPr>
            </a:lvl1pPr>
          </a:lstStyle>
          <a:p>
            <a:r>
              <a:t>- CONFIDENTIAL -</a:t>
            </a:r>
          </a:p>
        </p:txBody>
      </p:sp>
      <p:sp>
        <p:nvSpPr>
          <p:cNvPr id="73" name="Shape 73"/>
          <p:cNvSpPr>
            <a:spLocks noGrp="1"/>
          </p:cNvSpPr>
          <p:nvPr>
            <p:ph type="sldNum" sz="quarter" idx="2"/>
          </p:nvPr>
        </p:nvSpPr>
        <p:spPr>
          <a:xfrm>
            <a:off x="22065118" y="11197542"/>
            <a:ext cx="664676" cy="696525"/>
          </a:xfrm>
          <a:prstGeom prst="rect">
            <a:avLst/>
          </a:prstGeom>
        </p:spPr>
        <p:txBody>
          <a:bodyPr/>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HEME 1 -Blank">
    <p:spTree>
      <p:nvGrpSpPr>
        <p:cNvPr id="1" name=""/>
        <p:cNvGrpSpPr/>
        <p:nvPr/>
      </p:nvGrpSpPr>
      <p:grpSpPr>
        <a:xfrm>
          <a:off x="0" y="0"/>
          <a:ext cx="0" cy="0"/>
          <a:chOff x="0" y="0"/>
          <a:chExt cx="0" cy="0"/>
        </a:xfrm>
      </p:grpSpPr>
      <p:sp>
        <p:nvSpPr>
          <p:cNvPr id="80" name="Shape 80"/>
          <p:cNvSpPr/>
          <p:nvPr/>
        </p:nvSpPr>
        <p:spPr>
          <a:xfrm>
            <a:off x="22173122" y="11197542"/>
            <a:ext cx="448666" cy="328225"/>
          </a:xfrm>
          <a:prstGeom prst="rect">
            <a:avLst/>
          </a:prstGeom>
          <a:ln w="12700">
            <a:miter lim="400000"/>
          </a:ln>
          <a:extLst>
            <a:ext uri="{C572A759-6A51-4108-AA02-DFA0A04FC94B}">
              <ma14:wrappingTextBoxFlag xmlns:ma14="http://schemas.microsoft.com/office/mac/drawingml/2011/main" xmlns="" val="1"/>
            </a:ext>
          </a:extLst>
        </p:spPr>
        <p:txBody>
          <a:bodyPr lIns="43462" tIns="43462" rIns="43462" bIns="43462">
            <a:spAutoFit/>
          </a:bodyPr>
          <a:lstStyle/>
          <a:p>
            <a:pPr>
              <a:lnSpc>
                <a:spcPct val="90000"/>
              </a:lnSpc>
              <a:defRPr sz="1600">
                <a:solidFill>
                  <a:srgbClr val="F59020"/>
                </a:solidFill>
              </a:defRPr>
            </a:pPr>
            <a:fld id="{86CB4B4D-7CA3-9044-876B-883B54F8677D}" type="slidenum">
              <a:t>‹#›</a:t>
            </a:fld>
            <a:r>
              <a:t>￼</a:t>
            </a:r>
          </a:p>
        </p:txBody>
      </p:sp>
      <p:sp>
        <p:nvSpPr>
          <p:cNvPr id="81" name="Shape 81"/>
          <p:cNvSpPr>
            <a:spLocks noGrp="1"/>
          </p:cNvSpPr>
          <p:nvPr>
            <p:ph type="sldNum" sz="quarter" idx="2"/>
          </p:nvPr>
        </p:nvSpPr>
        <p:spPr>
          <a:xfrm>
            <a:off x="22065118" y="11197542"/>
            <a:ext cx="664676" cy="696525"/>
          </a:xfrm>
          <a:prstGeom prst="rect">
            <a:avLst/>
          </a:prstGeom>
        </p:spPr>
        <p:txBody>
          <a:bodyPr/>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HEME 1 -Blank copy 1">
    <p:spTree>
      <p:nvGrpSpPr>
        <p:cNvPr id="1" name=""/>
        <p:cNvGrpSpPr/>
        <p:nvPr/>
      </p:nvGrpSpPr>
      <p:grpSpPr>
        <a:xfrm>
          <a:off x="0" y="0"/>
          <a:ext cx="0" cy="0"/>
          <a:chOff x="0" y="0"/>
          <a:chExt cx="0" cy="0"/>
        </a:xfrm>
      </p:grpSpPr>
      <p:pic>
        <p:nvPicPr>
          <p:cNvPr id="88" name="image2.png"/>
          <p:cNvPicPr>
            <a:picLocks noChangeAspect="1"/>
          </p:cNvPicPr>
          <p:nvPr/>
        </p:nvPicPr>
        <p:blipFill>
          <a:blip r:embed="rId2">
            <a:alphaModFix amt="20000"/>
            <a:extLst/>
          </a:blip>
          <a:stretch>
            <a:fillRect/>
          </a:stretch>
        </p:blipFill>
        <p:spPr>
          <a:xfrm>
            <a:off x="11001" y="1137912"/>
            <a:ext cx="5405131" cy="9458977"/>
          </a:xfrm>
          <a:prstGeom prst="rect">
            <a:avLst/>
          </a:prstGeom>
          <a:ln w="12700">
            <a:miter lim="400000"/>
          </a:ln>
        </p:spPr>
      </p:pic>
      <p:sp>
        <p:nvSpPr>
          <p:cNvPr id="89" name="Shape 89"/>
          <p:cNvSpPr/>
          <p:nvPr/>
        </p:nvSpPr>
        <p:spPr>
          <a:xfrm>
            <a:off x="22173122" y="11197542"/>
            <a:ext cx="448666" cy="328225"/>
          </a:xfrm>
          <a:prstGeom prst="rect">
            <a:avLst/>
          </a:prstGeom>
          <a:ln w="12700">
            <a:miter lim="400000"/>
          </a:ln>
          <a:extLst>
            <a:ext uri="{C572A759-6A51-4108-AA02-DFA0A04FC94B}">
              <ma14:wrappingTextBoxFlag xmlns:ma14="http://schemas.microsoft.com/office/mac/drawingml/2011/main" xmlns="" val="1"/>
            </a:ext>
          </a:extLst>
        </p:spPr>
        <p:txBody>
          <a:bodyPr lIns="43462" tIns="43462" rIns="43462" bIns="43462">
            <a:spAutoFit/>
          </a:bodyPr>
          <a:lstStyle/>
          <a:p>
            <a:pPr>
              <a:lnSpc>
                <a:spcPct val="90000"/>
              </a:lnSpc>
              <a:defRPr sz="1600">
                <a:solidFill>
                  <a:srgbClr val="F59020"/>
                </a:solidFill>
              </a:defRPr>
            </a:pPr>
            <a:fld id="{86CB4B4D-7CA3-9044-876B-883B54F8677D}" type="slidenum">
              <a:t>‹#›</a:t>
            </a:fld>
            <a:r>
              <a:t>￼</a:t>
            </a:r>
          </a:p>
        </p:txBody>
      </p:sp>
      <p:sp>
        <p:nvSpPr>
          <p:cNvPr id="90" name="Shape 90"/>
          <p:cNvSpPr>
            <a:spLocks noGrp="1"/>
          </p:cNvSpPr>
          <p:nvPr>
            <p:ph type="sldNum" sz="quarter" idx="2"/>
          </p:nvPr>
        </p:nvSpPr>
        <p:spPr>
          <a:xfrm>
            <a:off x="22065118" y="11197542"/>
            <a:ext cx="664676" cy="696525"/>
          </a:xfrm>
          <a:prstGeom prst="rect">
            <a:avLst/>
          </a:prstGeom>
        </p:spPr>
        <p:txBody>
          <a:bodyPr/>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HEME 1 -Blank">
    <p:spTree>
      <p:nvGrpSpPr>
        <p:cNvPr id="1" name=""/>
        <p:cNvGrpSpPr/>
        <p:nvPr/>
      </p:nvGrpSpPr>
      <p:grpSpPr>
        <a:xfrm>
          <a:off x="0" y="0"/>
          <a:ext cx="0" cy="0"/>
          <a:chOff x="0" y="0"/>
          <a:chExt cx="0" cy="0"/>
        </a:xfrm>
      </p:grpSpPr>
      <p:sp>
        <p:nvSpPr>
          <p:cNvPr id="97" name="Shape 97"/>
          <p:cNvSpPr>
            <a:spLocks noGrp="1"/>
          </p:cNvSpPr>
          <p:nvPr>
            <p:ph type="sldNum" sz="quarter" idx="2"/>
          </p:nvPr>
        </p:nvSpPr>
        <p:spPr>
          <a:xfrm>
            <a:off x="21177047" y="11159442"/>
            <a:ext cx="325645" cy="328225"/>
          </a:xfrm>
          <a:prstGeom prst="rect">
            <a:avLst/>
          </a:prstGeom>
        </p:spPr>
        <p:txBody>
          <a:bodyPr/>
          <a:lstStyle>
            <a:lvl1pPr>
              <a:defRPr sz="1600">
                <a:solidFill>
                  <a:srgbClr val="FFFFFF"/>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HEME 1">
    <p:spTree>
      <p:nvGrpSpPr>
        <p:cNvPr id="1" name=""/>
        <p:cNvGrpSpPr/>
        <p:nvPr/>
      </p:nvGrpSpPr>
      <p:grpSpPr>
        <a:xfrm>
          <a:off x="0" y="0"/>
          <a:ext cx="0" cy="0"/>
          <a:chOff x="0" y="0"/>
          <a:chExt cx="0" cy="0"/>
        </a:xfrm>
      </p:grpSpPr>
      <p:pic>
        <p:nvPicPr>
          <p:cNvPr id="104" name="image3.png"/>
          <p:cNvPicPr>
            <a:picLocks noChangeAspect="1"/>
          </p:cNvPicPr>
          <p:nvPr/>
        </p:nvPicPr>
        <p:blipFill>
          <a:blip r:embed="rId2">
            <a:extLst/>
          </a:blip>
          <a:stretch>
            <a:fillRect/>
          </a:stretch>
        </p:blipFill>
        <p:spPr>
          <a:xfrm>
            <a:off x="17728589" y="1645932"/>
            <a:ext cx="10770822" cy="8442936"/>
          </a:xfrm>
          <a:prstGeom prst="rect">
            <a:avLst/>
          </a:prstGeom>
          <a:ln w="12700">
            <a:miter lim="400000"/>
          </a:ln>
        </p:spPr>
      </p:pic>
      <p:pic>
        <p:nvPicPr>
          <p:cNvPr id="105" name="image4.png"/>
          <p:cNvPicPr>
            <a:picLocks noChangeAspect="1"/>
          </p:cNvPicPr>
          <p:nvPr/>
        </p:nvPicPr>
        <p:blipFill>
          <a:blip r:embed="rId3">
            <a:extLst/>
          </a:blip>
          <a:stretch>
            <a:fillRect/>
          </a:stretch>
        </p:blipFill>
        <p:spPr>
          <a:xfrm>
            <a:off x="-3701821" y="1578200"/>
            <a:ext cx="9031400" cy="9163451"/>
          </a:xfrm>
          <a:prstGeom prst="rect">
            <a:avLst/>
          </a:prstGeom>
          <a:ln w="12700">
            <a:miter lim="400000"/>
          </a:ln>
        </p:spPr>
      </p:pic>
      <p:sp>
        <p:nvSpPr>
          <p:cNvPr id="106" name="Shape 106"/>
          <p:cNvSpPr/>
          <p:nvPr/>
        </p:nvSpPr>
        <p:spPr>
          <a:xfrm>
            <a:off x="-4291191" y="1214174"/>
            <a:ext cx="19148062" cy="9891453"/>
          </a:xfrm>
          <a:prstGeom prst="rect">
            <a:avLst/>
          </a:prstGeom>
          <a:solidFill>
            <a:srgbClr val="FFFFFF">
              <a:alpha val="94257"/>
            </a:srgbClr>
          </a:soli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sp>
        <p:nvSpPr>
          <p:cNvPr id="107" name="Shape 107"/>
          <p:cNvSpPr/>
          <p:nvPr/>
        </p:nvSpPr>
        <p:spPr>
          <a:xfrm>
            <a:off x="-49184" y="10971889"/>
            <a:ext cx="22958366" cy="766268"/>
          </a:xfrm>
          <a:prstGeom prst="rect">
            <a:avLst/>
          </a:prstGeom>
          <a:gradFill>
            <a:gsLst>
              <a:gs pos="0">
                <a:srgbClr val="F38F18"/>
              </a:gs>
              <a:gs pos="100000">
                <a:schemeClr val="accent4"/>
              </a:gs>
            </a:gsLst>
            <a:lin ang="5400000"/>
          </a:gra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sp>
        <p:nvSpPr>
          <p:cNvPr id="108" name="Shape 108"/>
          <p:cNvSpPr/>
          <p:nvPr/>
        </p:nvSpPr>
        <p:spPr>
          <a:xfrm>
            <a:off x="9546673" y="11190909"/>
            <a:ext cx="3766651" cy="328225"/>
          </a:xfrm>
          <a:prstGeom prst="rect">
            <a:avLst/>
          </a:prstGeom>
          <a:ln w="12700">
            <a:miter lim="400000"/>
          </a:ln>
          <a:extLst>
            <a:ext uri="{C572A759-6A51-4108-AA02-DFA0A04FC94B}">
              <ma14:wrappingTextBoxFlag xmlns:ma14="http://schemas.microsoft.com/office/mac/drawingml/2011/main" xmlns="" val="1"/>
            </a:ext>
          </a:extLst>
        </p:spPr>
        <p:txBody>
          <a:bodyPr wrap="none" lIns="43462" tIns="43462" rIns="43462" bIns="43462" anchor="ctr">
            <a:spAutoFit/>
          </a:bodyPr>
          <a:lstStyle/>
          <a:p>
            <a:pPr>
              <a:defRPr sz="1600">
                <a:solidFill>
                  <a:srgbClr val="FFFFFF"/>
                </a:solidFill>
              </a:defRPr>
            </a:pPr>
            <a:r>
              <a:t>Mr. Green – The </a:t>
            </a:r>
            <a:r>
              <a:rPr b="1"/>
              <a:t>Real</a:t>
            </a:r>
            <a:r>
              <a:t> Green Bookmaker</a:t>
            </a:r>
          </a:p>
        </p:txBody>
      </p:sp>
      <p:grpSp>
        <p:nvGrpSpPr>
          <p:cNvPr id="111" name="Group 111"/>
          <p:cNvGrpSpPr/>
          <p:nvPr/>
        </p:nvGrpSpPr>
        <p:grpSpPr>
          <a:xfrm>
            <a:off x="-1" y="842902"/>
            <a:ext cx="22860004" cy="455225"/>
            <a:chOff x="0" y="0"/>
            <a:chExt cx="22860003" cy="455224"/>
          </a:xfrm>
        </p:grpSpPr>
        <p:sp>
          <p:nvSpPr>
            <p:cNvPr id="109" name="Shape 109"/>
            <p:cNvSpPr/>
            <p:nvPr/>
          </p:nvSpPr>
          <p:spPr>
            <a:xfrm>
              <a:off x="0" y="205403"/>
              <a:ext cx="22860004" cy="44419"/>
            </a:xfrm>
            <a:prstGeom prst="rect">
              <a:avLst/>
            </a:prstGeom>
            <a:solidFill>
              <a:srgbClr val="F38F18"/>
            </a:solidFill>
            <a:ln w="12700" cap="flat">
              <a:noFill/>
              <a:miter lim="400000"/>
            </a:ln>
            <a:effectLst/>
          </p:spPr>
          <p:txBody>
            <a:bodyPr wrap="square" lIns="43462" tIns="43462" rIns="43462" bIns="43462" numCol="1" anchor="ctr">
              <a:noAutofit/>
            </a:bodyPr>
            <a:lstStyle/>
            <a:p>
              <a:pPr>
                <a:defRPr sz="2400">
                  <a:solidFill>
                    <a:srgbClr val="F38F18"/>
                  </a:solidFill>
                  <a:latin typeface="Helvetica Light"/>
                  <a:ea typeface="Helvetica Light"/>
                  <a:cs typeface="Helvetica Light"/>
                  <a:sym typeface="Helvetica Light"/>
                </a:defRPr>
              </a:pPr>
              <a:endParaRPr/>
            </a:p>
          </p:txBody>
        </p:sp>
        <p:sp>
          <p:nvSpPr>
            <p:cNvPr id="110" name="Shape 110"/>
            <p:cNvSpPr/>
            <p:nvPr/>
          </p:nvSpPr>
          <p:spPr>
            <a:xfrm>
              <a:off x="0" y="-1"/>
              <a:ext cx="22860004" cy="4552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3462" tIns="43462" rIns="43462" bIns="43462" numCol="1" anchor="ctr">
              <a:spAutoFit/>
            </a:bodyPr>
            <a:lstStyle>
              <a:lvl1pPr>
                <a:defRPr sz="2400">
                  <a:solidFill>
                    <a:srgbClr val="F38F18"/>
                  </a:solidFill>
                  <a:latin typeface="Helvetica Light"/>
                  <a:ea typeface="Helvetica Light"/>
                  <a:cs typeface="Helvetica Light"/>
                  <a:sym typeface="Helvetica Light"/>
                </a:defRPr>
              </a:lvl1pPr>
            </a:lstStyle>
            <a:p>
              <a:r>
                <a:t> </a:t>
              </a:r>
            </a:p>
          </p:txBody>
        </p:sp>
      </p:grpSp>
      <p:sp>
        <p:nvSpPr>
          <p:cNvPr id="112" name="Shape 112"/>
          <p:cNvSpPr/>
          <p:nvPr/>
        </p:nvSpPr>
        <p:spPr>
          <a:xfrm>
            <a:off x="22185520" y="11129288"/>
            <a:ext cx="445490" cy="445490"/>
          </a:xfrm>
          <a:prstGeom prst="roundRect">
            <a:avLst>
              <a:gd name="adj" fmla="val 15000"/>
            </a:avLst>
          </a:prstGeom>
          <a:ln w="3175">
            <a:solidFill>
              <a:srgbClr val="FFFFFF"/>
            </a:solidFill>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pic>
        <p:nvPicPr>
          <p:cNvPr id="113" name="image1.png"/>
          <p:cNvPicPr>
            <a:picLocks noChangeAspect="1"/>
          </p:cNvPicPr>
          <p:nvPr/>
        </p:nvPicPr>
        <p:blipFill>
          <a:blip r:embed="rId4">
            <a:extLst/>
          </a:blip>
          <a:stretch>
            <a:fillRect/>
          </a:stretch>
        </p:blipFill>
        <p:spPr>
          <a:xfrm>
            <a:off x="196515" y="11102199"/>
            <a:ext cx="1457604" cy="515881"/>
          </a:xfrm>
          <a:prstGeom prst="rect">
            <a:avLst/>
          </a:prstGeom>
          <a:ln w="12700">
            <a:miter lim="400000"/>
          </a:ln>
        </p:spPr>
      </p:pic>
      <p:sp>
        <p:nvSpPr>
          <p:cNvPr id="114" name="Shape 114"/>
          <p:cNvSpPr/>
          <p:nvPr/>
        </p:nvSpPr>
        <p:spPr>
          <a:xfrm>
            <a:off x="16613010" y="1164486"/>
            <a:ext cx="19148062" cy="9735640"/>
          </a:xfrm>
          <a:prstGeom prst="rect">
            <a:avLst/>
          </a:prstGeom>
          <a:solidFill>
            <a:srgbClr val="FFFFFF">
              <a:alpha val="92197"/>
            </a:srgbClr>
          </a:soli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sp>
        <p:nvSpPr>
          <p:cNvPr id="115" name="Shape 115"/>
          <p:cNvSpPr>
            <a:spLocks noGrp="1"/>
          </p:cNvSpPr>
          <p:nvPr>
            <p:ph type="sldNum" sz="quarter" idx="2"/>
          </p:nvPr>
        </p:nvSpPr>
        <p:spPr>
          <a:xfrm>
            <a:off x="22256547" y="11159442"/>
            <a:ext cx="325645" cy="328225"/>
          </a:xfrm>
          <a:prstGeom prst="rect">
            <a:avLst/>
          </a:prstGeom>
        </p:spPr>
        <p:txBody>
          <a:bodyPr/>
          <a:lstStyle>
            <a:lvl1pPr>
              <a:defRPr sz="1600">
                <a:solidFill>
                  <a:srgbClr val="FFFFFF"/>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49185" y="10971889"/>
            <a:ext cx="22958368" cy="766270"/>
          </a:xfrm>
          <a:prstGeom prst="rect">
            <a:avLst/>
          </a:prstGeom>
          <a:gradFill>
            <a:gsLst>
              <a:gs pos="0">
                <a:srgbClr val="F39019"/>
              </a:gs>
              <a:gs pos="100000">
                <a:schemeClr val="accent4"/>
              </a:gs>
            </a:gsLst>
            <a:lin ang="5400000"/>
          </a:gra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sp>
        <p:nvSpPr>
          <p:cNvPr id="3" name="Shape 3"/>
          <p:cNvSpPr/>
          <p:nvPr/>
        </p:nvSpPr>
        <p:spPr>
          <a:xfrm>
            <a:off x="22185520" y="11129288"/>
            <a:ext cx="445494" cy="445494"/>
          </a:xfrm>
          <a:prstGeom prst="roundRect">
            <a:avLst>
              <a:gd name="adj" fmla="val 15000"/>
            </a:avLst>
          </a:prstGeom>
          <a:ln w="3175">
            <a:solidFill>
              <a:srgbClr val="FFFFFF"/>
            </a:solidFill>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pic>
        <p:nvPicPr>
          <p:cNvPr id="4" name="image1.png"/>
          <p:cNvPicPr>
            <a:picLocks noChangeAspect="1"/>
          </p:cNvPicPr>
          <p:nvPr/>
        </p:nvPicPr>
        <p:blipFill>
          <a:blip r:embed="rId10">
            <a:extLst/>
          </a:blip>
          <a:stretch>
            <a:fillRect/>
          </a:stretch>
        </p:blipFill>
        <p:spPr>
          <a:xfrm>
            <a:off x="196515" y="11102199"/>
            <a:ext cx="1457604" cy="515885"/>
          </a:xfrm>
          <a:prstGeom prst="rect">
            <a:avLst/>
          </a:prstGeom>
          <a:ln w="12700">
            <a:miter lim="400000"/>
          </a:ln>
        </p:spPr>
      </p:pic>
      <p:grpSp>
        <p:nvGrpSpPr>
          <p:cNvPr id="7" name="Group 7"/>
          <p:cNvGrpSpPr/>
          <p:nvPr/>
        </p:nvGrpSpPr>
        <p:grpSpPr>
          <a:xfrm>
            <a:off x="-1" y="842900"/>
            <a:ext cx="22860005" cy="455225"/>
            <a:chOff x="0" y="0"/>
            <a:chExt cx="22860004" cy="455224"/>
          </a:xfrm>
        </p:grpSpPr>
        <p:sp>
          <p:nvSpPr>
            <p:cNvPr id="5" name="Shape 5"/>
            <p:cNvSpPr/>
            <p:nvPr/>
          </p:nvSpPr>
          <p:spPr>
            <a:xfrm>
              <a:off x="0" y="205403"/>
              <a:ext cx="22860005" cy="44421"/>
            </a:xfrm>
            <a:prstGeom prst="rect">
              <a:avLst/>
            </a:prstGeom>
            <a:solidFill>
              <a:srgbClr val="F39019"/>
            </a:solidFill>
            <a:ln w="12700" cap="flat">
              <a:noFill/>
              <a:miter lim="400000"/>
            </a:ln>
            <a:effectLst/>
          </p:spPr>
          <p:txBody>
            <a:bodyPr wrap="square" lIns="43462" tIns="43462" rIns="43462" bIns="43462" numCol="1" anchor="ctr">
              <a:noAutofit/>
            </a:bodyPr>
            <a:lstStyle/>
            <a:p>
              <a:pPr>
                <a:defRPr sz="2400">
                  <a:solidFill>
                    <a:srgbClr val="F39019"/>
                  </a:solidFill>
                  <a:latin typeface="Helvetica Light"/>
                  <a:ea typeface="Helvetica Light"/>
                  <a:cs typeface="Helvetica Light"/>
                  <a:sym typeface="Helvetica Light"/>
                </a:defRPr>
              </a:pPr>
              <a:endParaRPr/>
            </a:p>
          </p:txBody>
        </p:sp>
        <p:sp>
          <p:nvSpPr>
            <p:cNvPr id="6" name="Shape 6"/>
            <p:cNvSpPr/>
            <p:nvPr/>
          </p:nvSpPr>
          <p:spPr>
            <a:xfrm>
              <a:off x="0" y="-1"/>
              <a:ext cx="22860005" cy="4552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3462" tIns="43462" rIns="43462" bIns="43462" numCol="1" anchor="ctr">
              <a:spAutoFit/>
            </a:bodyPr>
            <a:lstStyle>
              <a:lvl1pPr>
                <a:defRPr sz="2400">
                  <a:solidFill>
                    <a:srgbClr val="F39019"/>
                  </a:solidFill>
                  <a:latin typeface="Helvetica Light"/>
                  <a:ea typeface="Helvetica Light"/>
                  <a:cs typeface="Helvetica Light"/>
                  <a:sym typeface="Helvetica Light"/>
                </a:defRPr>
              </a:lvl1pPr>
            </a:lstStyle>
            <a:p>
              <a:r>
                <a:t> </a:t>
              </a:r>
            </a:p>
          </p:txBody>
        </p:sp>
      </p:grpSp>
      <p:pic>
        <p:nvPicPr>
          <p:cNvPr id="8" name="image2.png"/>
          <p:cNvPicPr>
            <a:picLocks noChangeAspect="1"/>
          </p:cNvPicPr>
          <p:nvPr/>
        </p:nvPicPr>
        <p:blipFill>
          <a:blip r:embed="rId11">
            <a:alphaModFix amt="20000"/>
            <a:extLst/>
          </a:blip>
          <a:stretch>
            <a:fillRect/>
          </a:stretch>
        </p:blipFill>
        <p:spPr>
          <a:xfrm>
            <a:off x="11001" y="1137912"/>
            <a:ext cx="5405131" cy="9458977"/>
          </a:xfrm>
          <a:prstGeom prst="rect">
            <a:avLst/>
          </a:prstGeom>
          <a:ln w="12700">
            <a:miter lim="400000"/>
          </a:ln>
        </p:spPr>
      </p:pic>
      <p:sp>
        <p:nvSpPr>
          <p:cNvPr id="9" name="Shape 9"/>
          <p:cNvSpPr>
            <a:spLocks noGrp="1"/>
          </p:cNvSpPr>
          <p:nvPr>
            <p:ph type="title"/>
          </p:nvPr>
        </p:nvSpPr>
        <p:spPr>
          <a:xfrm>
            <a:off x="3425031" y="-1"/>
            <a:ext cx="18288001" cy="3142864"/>
          </a:xfrm>
          <a:prstGeom prst="rect">
            <a:avLst/>
          </a:prstGeom>
          <a:ln w="12700">
            <a:miter lim="400000"/>
          </a:ln>
          <a:extLst>
            <a:ext uri="{C572A759-6A51-4108-AA02-DFA0A04FC94B}">
              <ma14:wrappingTextBoxFlag xmlns:ma14="http://schemas.microsoft.com/office/mac/drawingml/2011/main" xmlns="" val="1"/>
            </a:ext>
          </a:extLst>
        </p:spPr>
        <p:txBody>
          <a:bodyPr lIns="43462" tIns="43462" rIns="43462" bIns="43462" anchor="b">
            <a:normAutofit/>
          </a:bodyPr>
          <a:lstStyle>
            <a:lvl1pPr rtl="1">
              <a:defRPr/>
            </a:lvl1pPr>
          </a:lstStyle>
          <a:p>
            <a:r>
              <a:t>Title Text</a:t>
            </a:r>
          </a:p>
        </p:txBody>
      </p:sp>
      <p:sp>
        <p:nvSpPr>
          <p:cNvPr id="10" name="Shape 10"/>
          <p:cNvSpPr>
            <a:spLocks noGrp="1"/>
          </p:cNvSpPr>
          <p:nvPr>
            <p:ph type="body" idx="1"/>
          </p:nvPr>
        </p:nvSpPr>
        <p:spPr>
          <a:xfrm>
            <a:off x="12759531" y="4172373"/>
            <a:ext cx="8953501" cy="7562427"/>
          </a:xfrm>
          <a:prstGeom prst="rect">
            <a:avLst/>
          </a:prstGeom>
          <a:ln w="12700">
            <a:miter lim="400000"/>
          </a:ln>
          <a:extLst>
            <a:ext uri="{C572A759-6A51-4108-AA02-DFA0A04FC94B}">
              <ma14:wrappingTextBoxFlag xmlns:ma14="http://schemas.microsoft.com/office/mac/drawingml/2011/main" xmlns="" val="1"/>
            </a:ext>
          </a:extLst>
        </p:spPr>
        <p:txBody>
          <a:bodyPr lIns="43462" tIns="43462" rIns="43462" bIns="43462">
            <a:normAutofit/>
          </a:bodyPr>
          <a:lstStyle>
            <a:lvl1pPr rtl="1">
              <a:defRPr/>
            </a:lvl1pPr>
            <a:lvl2pPr rtl="1">
              <a:defRPr/>
            </a:lvl2pPr>
            <a:lvl3pPr rtl="1">
              <a:defRPr/>
            </a:lvl3pPr>
            <a:lvl4pPr rtl="1">
              <a:defRPr/>
            </a:lvl4pPr>
            <a:lvl5pPr rtl="1">
              <a:defRPr/>
            </a:lvl5pPr>
          </a:lstStyle>
          <a:p>
            <a:r>
              <a:t>Body Level One</a:t>
            </a:r>
          </a:p>
          <a:p>
            <a:pPr lvl="1"/>
            <a:r>
              <a:t>Body Level Two</a:t>
            </a:r>
          </a:p>
          <a:p>
            <a:pPr lvl="2"/>
            <a:r>
              <a:t>Body Level Three</a:t>
            </a:r>
          </a:p>
          <a:p>
            <a:pPr lvl="3"/>
            <a:r>
              <a:t>Body Level Four</a:t>
            </a:r>
          </a:p>
          <a:p>
            <a:pPr lvl="4"/>
            <a:r>
              <a:t>Body Level Five</a:t>
            </a:r>
          </a:p>
        </p:txBody>
      </p:sp>
      <p:sp>
        <p:nvSpPr>
          <p:cNvPr id="11" name="Shape 11"/>
          <p:cNvSpPr>
            <a:spLocks noGrp="1"/>
          </p:cNvSpPr>
          <p:nvPr>
            <p:ph type="sldNum" sz="quarter" idx="2"/>
          </p:nvPr>
        </p:nvSpPr>
        <p:spPr>
          <a:xfrm>
            <a:off x="22065196" y="11197542"/>
            <a:ext cx="664521" cy="785425"/>
          </a:xfrm>
          <a:prstGeom prst="rect">
            <a:avLst/>
          </a:prstGeom>
          <a:ln w="12700">
            <a:miter lim="400000"/>
          </a:ln>
        </p:spPr>
        <p:txBody>
          <a:bodyPr wrap="none" lIns="43462" tIns="43462" rIns="43462" bIns="43462">
            <a:spAutoFit/>
          </a:bodyPr>
          <a:lstStyle>
            <a:lvl1pPr>
              <a:defRPr>
                <a:latin typeface="+mj-lt"/>
                <a:ea typeface="+mj-ea"/>
                <a:cs typeface="+mj-cs"/>
                <a:sym typeface="Avenir Roman"/>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Lst>
  <p:transition spd="med"/>
  <p:txStyles>
    <p:titleStyle>
      <a:lvl1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9pPr>
    </p:titleStyle>
    <p:bodyStyle>
      <a:lvl1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1pPr>
      <a:lvl2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2pPr>
      <a:lvl3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3pPr>
      <a:lvl4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4pPr>
      <a:lvl5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5pPr>
      <a:lvl6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6pPr>
      <a:lvl7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7pPr>
      <a:lvl8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8pPr>
      <a:lvl9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9pPr>
    </p:bodyStyle>
    <p:otherStyle>
      <a:lvl1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1pPr>
      <a:lvl2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2pPr>
      <a:lvl3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3pPr>
      <a:lvl4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4pPr>
      <a:lvl5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5pPr>
      <a:lvl6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6pPr>
      <a:lvl7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7pPr>
      <a:lvl8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8pPr>
      <a:lvl9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FrontCover.jpg"/>
          <p:cNvPicPr>
            <a:picLocks noChangeAspect="1"/>
          </p:cNvPicPr>
          <p:nvPr/>
        </p:nvPicPr>
        <p:blipFill>
          <a:blip r:embed="rId2">
            <a:extLst/>
          </a:blip>
          <a:stretch>
            <a:fillRect/>
          </a:stretch>
        </p:blipFill>
        <p:spPr>
          <a:xfrm>
            <a:off x="-63218" y="-41992"/>
            <a:ext cx="22986435" cy="11818784"/>
          </a:xfrm>
          <a:prstGeom prst="rect">
            <a:avLst/>
          </a:prstGeom>
          <a:ln w="12700">
            <a:miter lim="400000"/>
          </a:ln>
        </p:spPr>
      </p:pic>
      <p:sp>
        <p:nvSpPr>
          <p:cNvPr id="34" name="Shape 34"/>
          <p:cNvSpPr/>
          <p:nvPr/>
        </p:nvSpPr>
        <p:spPr>
          <a:xfrm>
            <a:off x="11383423" y="8494253"/>
            <a:ext cx="93218" cy="1164215"/>
          </a:xfrm>
          <a:prstGeom prst="rect">
            <a:avLst/>
          </a:prstGeom>
          <a:ln w="12700">
            <a:miter lim="400000"/>
          </a:ln>
          <a:effectLst>
            <a:outerShdw blurRad="168338" dist="95963" dir="5400000" rotWithShape="0">
              <a:srgbClr val="000000">
                <a:alpha val="89526"/>
              </a:srgbClr>
            </a:outerShdw>
          </a:effectLst>
          <a:extLst>
            <a:ext uri="{C572A759-6A51-4108-AA02-DFA0A04FC94B}">
              <ma14:wrappingTextBoxFlag xmlns:ma14="http://schemas.microsoft.com/office/mac/drawingml/2011/main" xmlns="" val="1"/>
            </a:ext>
          </a:extLst>
        </p:spPr>
        <p:txBody>
          <a:bodyPr wrap="none" lIns="46126" tIns="46126" rIns="46126" bIns="46126" anchor="ctr">
            <a:spAutoFit/>
          </a:bodyPr>
          <a:lstStyle/>
          <a:p>
            <a:pPr algn="ctr">
              <a:lnSpc>
                <a:spcPct val="80000"/>
              </a:lnSpc>
              <a:defRPr sz="8000">
                <a:solidFill>
                  <a:srgbClr val="FFFFFF"/>
                </a:solidFill>
                <a:latin typeface="Neris Black"/>
                <a:ea typeface="Neris Black"/>
                <a:cs typeface="Neris Black"/>
                <a:sym typeface="Neris Black"/>
              </a:defRPr>
            </a:pPr>
            <a:endParaRPr lang="en-US" sz="8700" b="1" dirty="0">
              <a:latin typeface="Roboto Condensed Light"/>
            </a:endParaRPr>
          </a:p>
        </p:txBody>
      </p:sp>
      <p:sp>
        <p:nvSpPr>
          <p:cNvPr id="35" name="Shape 35"/>
          <p:cNvSpPr/>
          <p:nvPr/>
        </p:nvSpPr>
        <p:spPr>
          <a:xfrm>
            <a:off x="7659499" y="10417456"/>
            <a:ext cx="93217" cy="447096"/>
          </a:xfrm>
          <a:prstGeom prst="rect">
            <a:avLst/>
          </a:prstGeom>
          <a:ln w="12700">
            <a:miter lim="400000"/>
          </a:ln>
          <a:effectLst>
            <a:outerShdw blurRad="168338" dist="95963" dir="5400000" rotWithShape="0">
              <a:srgbClr val="000000">
                <a:alpha val="89526"/>
              </a:srgbClr>
            </a:outerShdw>
          </a:effectLst>
          <a:extLst>
            <a:ext uri="{C572A759-6A51-4108-AA02-DFA0A04FC94B}">
              <ma14:wrappingTextBoxFlag xmlns:ma14="http://schemas.microsoft.com/office/mac/drawingml/2011/main" xmlns="" val="1"/>
            </a:ext>
          </a:extLst>
        </p:spPr>
        <p:txBody>
          <a:bodyPr wrap="none" lIns="46126" tIns="46126" rIns="46126" bIns="46126" anchor="ctr">
            <a:spAutoFit/>
          </a:bodyPr>
          <a:lstStyle>
            <a:lvl1pPr>
              <a:defRPr sz="2500">
                <a:solidFill>
                  <a:srgbClr val="FFFFFF"/>
                </a:solidFill>
                <a:latin typeface="Neris SemiBold"/>
                <a:ea typeface="Neris SemiBold"/>
                <a:cs typeface="Neris SemiBold"/>
                <a:sym typeface="Neris SemiBold"/>
              </a:defRPr>
            </a:lvl1pPr>
          </a:lstStyle>
          <a:p>
            <a:endParaRPr sz="2300" dirty="0">
              <a:latin typeface="Roboto Light"/>
            </a:endParaRPr>
          </a:p>
        </p:txBody>
      </p:sp>
      <p:sp>
        <p:nvSpPr>
          <p:cNvPr id="6" name="Shape 35"/>
          <p:cNvSpPr/>
          <p:nvPr/>
        </p:nvSpPr>
        <p:spPr>
          <a:xfrm>
            <a:off x="7659499" y="10417456"/>
            <a:ext cx="93217" cy="447096"/>
          </a:xfrm>
          <a:prstGeom prst="rect">
            <a:avLst/>
          </a:prstGeom>
          <a:ln w="12700">
            <a:miter lim="400000"/>
          </a:ln>
          <a:effectLst>
            <a:outerShdw blurRad="168338" dist="95963" dir="5400000" rotWithShape="0">
              <a:srgbClr val="000000">
                <a:alpha val="89526"/>
              </a:srgbClr>
            </a:outerShdw>
          </a:effectLst>
          <a:extLst>
            <a:ext uri="{C572A759-6A51-4108-AA02-DFA0A04FC94B}">
              <ma14:wrappingTextBoxFlag xmlns:ma14="http://schemas.microsoft.com/office/mac/drawingml/2011/main" xmlns="" val="1"/>
            </a:ext>
          </a:extLst>
        </p:spPr>
        <p:txBody>
          <a:bodyPr wrap="none" lIns="46126" tIns="46126" rIns="46126" bIns="46126" anchor="ctr">
            <a:spAutoFit/>
          </a:bodyPr>
          <a:lstStyle>
            <a:lvl1pPr>
              <a:defRPr sz="2500">
                <a:solidFill>
                  <a:srgbClr val="FFFFFF"/>
                </a:solidFill>
                <a:latin typeface="Neris SemiBold"/>
                <a:ea typeface="Neris SemiBold"/>
                <a:cs typeface="Neris SemiBold"/>
                <a:sym typeface="Neris SemiBold"/>
              </a:defRPr>
            </a:lvl1pPr>
          </a:lstStyle>
          <a:p>
            <a:endParaRPr sz="2300" dirty="0">
              <a:latin typeface="Roboto Light"/>
            </a:endParaRPr>
          </a:p>
        </p:txBody>
      </p:sp>
      <p:pic>
        <p:nvPicPr>
          <p:cNvPr id="7" name="SB_logo_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083" y="331892"/>
            <a:ext cx="3186800" cy="1058315"/>
          </a:xfrm>
          <a:prstGeom prst="rect">
            <a:avLst/>
          </a:prstGeom>
          <a:ln w="12700">
            <a:miter lim="400000"/>
          </a:ln>
          <a:effectLst>
            <a:outerShdw blurRad="168338" dist="8071" dir="5400000" rotWithShape="0">
              <a:srgbClr val="000000">
                <a:alpha val="89526"/>
              </a:srgbClr>
            </a:outerShdw>
          </a:effectLst>
        </p:spPr>
      </p:pic>
    </p:spTree>
    <p:extLst>
      <p:ext uri="{BB962C8B-B14F-4D97-AF65-F5344CB8AC3E}">
        <p14:creationId xmlns:p14="http://schemas.microsoft.com/office/powerpoint/2010/main" val="136799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10</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Inheritance in .NET</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465284" y="3562106"/>
            <a:ext cx="15043783" cy="5940088"/>
          </a:xfrm>
          <a:prstGeom prst="rect">
            <a:avLst/>
          </a:prstGeom>
        </p:spPr>
        <p:txBody>
          <a:bodyPr wrap="square">
            <a:spAutoFit/>
          </a:bodyPr>
          <a:lstStyle/>
          <a:p>
            <a:pPr marL="457200" lvl="1" indent="-457200" algn="l">
              <a:buFont typeface="Arial" panose="020B0604020202020204" pitchFamily="34" charset="0"/>
              <a:buChar char="•"/>
            </a:pPr>
            <a:r>
              <a:rPr lang="en-US" sz="3600" noProof="1">
                <a:solidFill>
                  <a:schemeClr val="accent4">
                    <a:lumMod val="60000"/>
                    <a:lumOff val="40000"/>
                  </a:schemeClr>
                </a:solidFill>
                <a:latin typeface="Consolas" pitchFamily="49" charset="0"/>
                <a:cs typeface="Consolas" pitchFamily="49" charset="0"/>
              </a:rPr>
              <a:t>IOException</a:t>
            </a:r>
            <a:r>
              <a:rPr lang="en-US" sz="3600" dirty="0">
                <a:solidFill>
                  <a:schemeClr val="accent4">
                    <a:lumMod val="60000"/>
                    <a:lumOff val="40000"/>
                  </a:schemeClr>
                </a:solidFill>
              </a:rPr>
              <a:t> derives from </a:t>
            </a:r>
            <a:r>
              <a:rPr lang="en-US" sz="3600" noProof="1">
                <a:solidFill>
                  <a:schemeClr val="accent4">
                    <a:lumMod val="60000"/>
                    <a:lumOff val="40000"/>
                  </a:schemeClr>
                </a:solidFill>
                <a:latin typeface="Consolas" pitchFamily="49" charset="0"/>
                <a:cs typeface="Consolas" pitchFamily="49" charset="0"/>
              </a:rPr>
              <a:t>SystemException</a:t>
            </a:r>
            <a:r>
              <a:rPr lang="en-US" sz="3600" dirty="0">
                <a:solidFill>
                  <a:schemeClr val="accent4">
                    <a:lumMod val="60000"/>
                    <a:lumOff val="40000"/>
                  </a:schemeClr>
                </a:solidFill>
              </a:rPr>
              <a:t> and it derives from </a:t>
            </a:r>
            <a:r>
              <a:rPr lang="en-US" sz="3600" noProof="1">
                <a:solidFill>
                  <a:schemeClr val="accent4">
                    <a:lumMod val="60000"/>
                    <a:lumOff val="40000"/>
                  </a:schemeClr>
                </a:solidFill>
                <a:latin typeface="Consolas" pitchFamily="49" charset="0"/>
                <a:cs typeface="Consolas" pitchFamily="49" charset="0"/>
              </a:rPr>
              <a:t>Exception</a:t>
            </a:r>
          </a:p>
          <a:p>
            <a:pPr marL="457200" lvl="1" indent="-457200" algn="l">
              <a:buFont typeface="Arial" panose="020B0604020202020204" pitchFamily="34" charset="0"/>
              <a:buChar char="•"/>
            </a:pPr>
            <a:endParaRPr lang="en-US" sz="3600" noProof="1">
              <a:solidFill>
                <a:schemeClr val="accent4">
                  <a:lumMod val="60000"/>
                  <a:lumOff val="40000"/>
                </a:schemeClr>
              </a:solidFill>
              <a:latin typeface="Consolas" pitchFamily="49" charset="0"/>
              <a:cs typeface="Consolas" pitchFamily="49" charset="0"/>
            </a:endParaRPr>
          </a:p>
          <a:p>
            <a:pPr marL="457200" lvl="1" indent="-457200" algn="l">
              <a:buFont typeface="Arial" panose="020B0604020202020204" pitchFamily="34" charset="0"/>
              <a:buChar char="•"/>
            </a:pPr>
            <a:r>
              <a:rPr lang="en-US" sz="3600" dirty="0">
                <a:solidFill>
                  <a:schemeClr val="accent4">
                    <a:lumMod val="60000"/>
                    <a:lumOff val="40000"/>
                  </a:schemeClr>
                </a:solidFill>
              </a:rPr>
              <a:t>A class can implement several interfaces - this is </a:t>
            </a:r>
            <a:r>
              <a:rPr lang="en-US" sz="3600" noProof="1">
                <a:solidFill>
                  <a:schemeClr val="accent4">
                    <a:lumMod val="60000"/>
                    <a:lumOff val="40000"/>
                  </a:schemeClr>
                </a:solidFill>
              </a:rPr>
              <a:t>.NET’s</a:t>
            </a:r>
            <a:r>
              <a:rPr lang="en-US" sz="3600" dirty="0">
                <a:solidFill>
                  <a:schemeClr val="accent4">
                    <a:lumMod val="60000"/>
                    <a:lumOff val="40000"/>
                  </a:schemeClr>
                </a:solidFill>
              </a:rPr>
              <a:t> form of multiple inheritance:</a:t>
            </a:r>
          </a:p>
          <a:p>
            <a:pPr lvl="1" algn="l"/>
            <a:r>
              <a:rPr lang="en-US" sz="3600" noProof="1">
                <a:solidFill>
                  <a:schemeClr val="accent4">
                    <a:lumMod val="60000"/>
                    <a:lumOff val="40000"/>
                  </a:schemeClr>
                </a:solidFill>
                <a:latin typeface="Consolas" pitchFamily="49" charset="0"/>
                <a:cs typeface="Consolas" pitchFamily="49" charset="0"/>
              </a:rPr>
              <a:t>List&lt;T&gt;</a:t>
            </a:r>
            <a:r>
              <a:rPr lang="en-US" sz="3600" dirty="0">
                <a:solidFill>
                  <a:schemeClr val="accent4">
                    <a:lumMod val="60000"/>
                    <a:lumOff val="40000"/>
                  </a:schemeClr>
                </a:solidFill>
              </a:rPr>
              <a:t> implements </a:t>
            </a:r>
            <a:r>
              <a:rPr lang="en-US" sz="3600" noProof="1">
                <a:solidFill>
                  <a:schemeClr val="accent4">
                    <a:lumMod val="60000"/>
                    <a:lumOff val="40000"/>
                  </a:schemeClr>
                </a:solidFill>
                <a:latin typeface="Consolas" pitchFamily="49" charset="0"/>
                <a:cs typeface="Consolas" pitchFamily="49" charset="0"/>
              </a:rPr>
              <a:t>IList&lt;T&gt;</a:t>
            </a:r>
            <a:r>
              <a:rPr lang="en-US" sz="3600" dirty="0">
                <a:solidFill>
                  <a:schemeClr val="accent4">
                    <a:lumMod val="60000"/>
                    <a:lumOff val="40000"/>
                  </a:schemeClr>
                </a:solidFill>
              </a:rPr>
              <a:t>, </a:t>
            </a:r>
            <a:r>
              <a:rPr lang="en-US" sz="3600" noProof="1">
                <a:solidFill>
                  <a:schemeClr val="accent4">
                    <a:lumMod val="60000"/>
                    <a:lumOff val="40000"/>
                  </a:schemeClr>
                </a:solidFill>
                <a:latin typeface="Consolas" pitchFamily="49" charset="0"/>
                <a:cs typeface="Consolas" pitchFamily="49" charset="0"/>
              </a:rPr>
              <a:t>ICollection&lt;T&gt;</a:t>
            </a:r>
            <a:r>
              <a:rPr lang="en-US" sz="3600" dirty="0">
                <a:solidFill>
                  <a:schemeClr val="accent4">
                    <a:lumMod val="60000"/>
                    <a:lumOff val="40000"/>
                  </a:schemeClr>
                </a:solidFill>
              </a:rPr>
              <a:t>, </a:t>
            </a:r>
            <a:r>
              <a:rPr lang="en-US" sz="3600" noProof="1">
                <a:solidFill>
                  <a:schemeClr val="accent4">
                    <a:lumMod val="60000"/>
                    <a:lumOff val="40000"/>
                  </a:schemeClr>
                </a:solidFill>
                <a:latin typeface="Consolas" pitchFamily="49" charset="0"/>
                <a:cs typeface="Consolas" pitchFamily="49" charset="0"/>
              </a:rPr>
              <a:t>IEnumerable&lt;T&gt;</a:t>
            </a:r>
          </a:p>
          <a:p>
            <a:pPr marL="457200" lvl="1" indent="-457200" algn="l">
              <a:buFont typeface="Arial" panose="020B0604020202020204" pitchFamily="34" charset="0"/>
              <a:buChar char="•"/>
            </a:pPr>
            <a:endParaRPr lang="en-GB" sz="3600" noProof="1">
              <a:solidFill>
                <a:schemeClr val="accent4">
                  <a:lumMod val="60000"/>
                  <a:lumOff val="40000"/>
                </a:schemeClr>
              </a:solidFill>
              <a:latin typeface="Consolas" pitchFamily="49" charset="0"/>
              <a:cs typeface="Consolas" pitchFamily="49" charset="0"/>
            </a:endParaRPr>
          </a:p>
          <a:p>
            <a:pPr marL="457200" indent="-457200" algn="l">
              <a:buFont typeface="Arial" panose="020B0604020202020204" pitchFamily="34" charset="0"/>
              <a:buChar char="•"/>
            </a:pPr>
            <a:r>
              <a:rPr lang="en-US" sz="3600" dirty="0">
                <a:solidFill>
                  <a:schemeClr val="accent4">
                    <a:lumMod val="60000"/>
                    <a:lumOff val="40000"/>
                  </a:schemeClr>
                </a:solidFill>
              </a:rPr>
              <a:t>An interface can implement several interfaces:</a:t>
            </a:r>
          </a:p>
          <a:p>
            <a:pPr algn="l"/>
            <a:r>
              <a:rPr lang="en-US" sz="3600" dirty="0">
                <a:solidFill>
                  <a:schemeClr val="accent4">
                    <a:lumMod val="60000"/>
                    <a:lumOff val="40000"/>
                  </a:schemeClr>
                </a:solidFill>
              </a:rPr>
              <a:t>E.g. </a:t>
            </a:r>
            <a:r>
              <a:rPr lang="en-US" sz="3600" noProof="1">
                <a:solidFill>
                  <a:schemeClr val="accent4">
                    <a:lumMod val="60000"/>
                    <a:lumOff val="40000"/>
                  </a:schemeClr>
                </a:solidFill>
                <a:latin typeface="Consolas" pitchFamily="49" charset="0"/>
                <a:cs typeface="Consolas" pitchFamily="49" charset="0"/>
              </a:rPr>
              <a:t>IList&lt;T&gt;</a:t>
            </a:r>
            <a:r>
              <a:rPr lang="en-US" sz="3600" dirty="0">
                <a:solidFill>
                  <a:schemeClr val="accent4">
                    <a:lumMod val="60000"/>
                    <a:lumOff val="40000"/>
                  </a:schemeClr>
                </a:solidFill>
              </a:rPr>
              <a:t> implements </a:t>
            </a:r>
            <a:r>
              <a:rPr lang="en-US" sz="3600" noProof="1">
                <a:solidFill>
                  <a:schemeClr val="accent4">
                    <a:lumMod val="60000"/>
                    <a:lumOff val="40000"/>
                  </a:schemeClr>
                </a:solidFill>
                <a:latin typeface="Consolas" pitchFamily="49" charset="0"/>
                <a:cs typeface="Consolas" pitchFamily="49" charset="0"/>
              </a:rPr>
              <a:t>ICollection&lt;T&gt;</a:t>
            </a:r>
            <a:r>
              <a:rPr lang="en-US" sz="3600" dirty="0">
                <a:solidFill>
                  <a:schemeClr val="accent4">
                    <a:lumMod val="60000"/>
                    <a:lumOff val="40000"/>
                  </a:schemeClr>
                </a:solidFill>
              </a:rPr>
              <a:t> and </a:t>
            </a:r>
            <a:r>
              <a:rPr lang="en-US" sz="3600" noProof="1">
                <a:solidFill>
                  <a:schemeClr val="accent4">
                    <a:lumMod val="60000"/>
                    <a:lumOff val="40000"/>
                  </a:schemeClr>
                </a:solidFill>
                <a:latin typeface="Consolas" pitchFamily="49" charset="0"/>
                <a:cs typeface="Consolas" pitchFamily="49" charset="0"/>
              </a:rPr>
              <a:t>IEnumerable&lt;T&gt;</a:t>
            </a: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265493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image68.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3" name="TextBox 2"/>
          <p:cNvSpPr txBox="1"/>
          <p:nvPr/>
        </p:nvSpPr>
        <p:spPr>
          <a:xfrm>
            <a:off x="-97437" y="4583224"/>
            <a:ext cx="11527437" cy="1565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lang="en-GB" sz="9600" dirty="0">
                <a:solidFill>
                  <a:schemeClr val="bg1"/>
                </a:solidFill>
                <a:latin typeface="Roboto Condensed Light"/>
              </a:rPr>
              <a:t>Abstraction</a:t>
            </a:r>
            <a:endParaRPr kumimoji="0" lang="en-GB" sz="9600" b="0" i="0" u="none" strike="noStrike" cap="none" spc="0" normalizeH="0" baseline="0" dirty="0">
              <a:ln>
                <a:noFill/>
              </a:ln>
              <a:solidFill>
                <a:schemeClr val="bg1"/>
              </a:solidFill>
              <a:effectLst/>
              <a:uFillTx/>
              <a:latin typeface="Roboto Condensed Light"/>
              <a:sym typeface="Helvetica"/>
            </a:endParaRPr>
          </a:p>
        </p:txBody>
      </p:sp>
    </p:spTree>
    <p:extLst>
      <p:ext uri="{BB962C8B-B14F-4D97-AF65-F5344CB8AC3E}">
        <p14:creationId xmlns:p14="http://schemas.microsoft.com/office/powerpoint/2010/main" val="130437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12</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Abstraction</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5043783" cy="5816977"/>
          </a:xfrm>
          <a:prstGeom prst="rect">
            <a:avLst/>
          </a:prstGeom>
        </p:spPr>
        <p:txBody>
          <a:bodyPr wrap="square">
            <a:spAutoFit/>
          </a:bodyPr>
          <a:lstStyle/>
          <a:p>
            <a:pPr marL="571500" lvl="1" indent="-571500" algn="l">
              <a:buFont typeface="Arial" panose="020B0604020202020204" pitchFamily="34" charset="0"/>
              <a:buChar char="•"/>
            </a:pPr>
            <a:r>
              <a:rPr lang="en-US" sz="3600" dirty="0">
                <a:solidFill>
                  <a:schemeClr val="accent4">
                    <a:lumMod val="60000"/>
                    <a:lumOff val="40000"/>
                  </a:schemeClr>
                </a:solidFill>
              </a:rPr>
              <a:t>Allows us to represent a complex reality in terms of a simplified model</a:t>
            </a:r>
          </a:p>
          <a:p>
            <a:pPr marL="457200" lvl="1" indent="-457200" algn="l">
              <a:buFont typeface="Arial" panose="020B0604020202020204" pitchFamily="34" charset="0"/>
              <a:buChar char="•"/>
            </a:pPr>
            <a:endParaRPr lang="en-US" sz="3600" dirty="0">
              <a:solidFill>
                <a:schemeClr val="accent4">
                  <a:lumMod val="60000"/>
                  <a:lumOff val="40000"/>
                </a:schemeClr>
              </a:solidFill>
            </a:endParaRPr>
          </a:p>
          <a:p>
            <a:pPr marL="457200" lvl="1" indent="-457200" algn="l">
              <a:buFont typeface="Arial" panose="020B0604020202020204" pitchFamily="34" charset="0"/>
              <a:buChar char="•"/>
            </a:pPr>
            <a:r>
              <a:rPr lang="en-US" sz="3600" dirty="0">
                <a:solidFill>
                  <a:schemeClr val="accent4">
                    <a:lumMod val="60000"/>
                    <a:lumOff val="40000"/>
                  </a:schemeClr>
                </a:solidFill>
              </a:rPr>
              <a:t>Abstraction highlights the properties of an entity that we need and hides the others</a:t>
            </a:r>
          </a:p>
          <a:p>
            <a:pPr marL="457200" lvl="1" indent="-457200" algn="l">
              <a:buFont typeface="Arial" panose="020B0604020202020204" pitchFamily="34" charset="0"/>
              <a:buChar char="•"/>
            </a:pPr>
            <a:endParaRPr lang="en-GB" sz="3600" dirty="0">
              <a:solidFill>
                <a:schemeClr val="accent4">
                  <a:lumMod val="60000"/>
                  <a:lumOff val="40000"/>
                </a:schemeClr>
              </a:solidFill>
            </a:endParaRPr>
          </a:p>
          <a:p>
            <a:pPr marL="457200" lvl="1" indent="-457200" algn="l">
              <a:buFont typeface="Arial" panose="020B0604020202020204" pitchFamily="34" charset="0"/>
              <a:buChar char="•"/>
            </a:pPr>
            <a:r>
              <a:rPr lang="en-GB" sz="3600" dirty="0">
                <a:solidFill>
                  <a:schemeClr val="accent4">
                    <a:lumMod val="60000"/>
                    <a:lumOff val="40000"/>
                  </a:schemeClr>
                </a:solidFill>
              </a:rPr>
              <a:t>As a result user is able to perform complex actions on top of the provided abstraction without understanding or thinking about all the hidden complexity</a:t>
            </a:r>
            <a:endParaRPr lang="en-US" sz="3600" dirty="0">
              <a:solidFill>
                <a:schemeClr val="accent4">
                  <a:lumMod val="60000"/>
                  <a:lumOff val="40000"/>
                </a:schemeClr>
              </a:solidFill>
            </a:endParaRPr>
          </a:p>
          <a:p>
            <a:pPr marL="457200" lvl="1" indent="-457200" algn="l">
              <a:buFont typeface="Arial" panose="020B0604020202020204" pitchFamily="34" charset="0"/>
              <a:buChar char="•"/>
            </a:pPr>
            <a:endParaRPr lang="en-US" sz="2800" dirty="0">
              <a:solidFill>
                <a:schemeClr val="accent4">
                  <a:lumMod val="60000"/>
                  <a:lumOff val="4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421206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13</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Abstract data types</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8457009" y="3500329"/>
            <a:ext cx="15043783" cy="1938992"/>
          </a:xfrm>
          <a:prstGeom prst="rect">
            <a:avLst/>
          </a:prstGeom>
        </p:spPr>
        <p:txBody>
          <a:bodyPr wrap="square">
            <a:spAutoFit/>
          </a:bodyPr>
          <a:lstStyle/>
          <a:p>
            <a:pPr lvl="1" algn="l"/>
            <a:r>
              <a:rPr lang="en-GB" sz="3600" dirty="0" err="1">
                <a:solidFill>
                  <a:schemeClr val="accent4">
                    <a:lumMod val="60000"/>
                    <a:lumOff val="40000"/>
                  </a:schemeClr>
                </a:solidFill>
              </a:rPr>
              <a:t>Ilist</a:t>
            </a:r>
            <a:r>
              <a:rPr lang="en-GB" sz="3600" dirty="0">
                <a:solidFill>
                  <a:schemeClr val="accent4">
                    <a:lumMod val="60000"/>
                    <a:lumOff val="40000"/>
                  </a:schemeClr>
                </a:solidFill>
              </a:rPr>
              <a:t>&lt;T&gt; in .NET Framework</a:t>
            </a:r>
            <a:endParaRPr lang="en-US" sz="3600" dirty="0">
              <a:solidFill>
                <a:schemeClr val="accent4">
                  <a:lumMod val="60000"/>
                  <a:lumOff val="40000"/>
                </a:schemeClr>
              </a:solidFill>
            </a:endParaRPr>
          </a:p>
          <a:p>
            <a:pPr marL="457200" lvl="1" indent="-457200" algn="l">
              <a:buFont typeface="Arial" panose="020B0604020202020204" pitchFamily="34" charset="0"/>
              <a:buChar char="•"/>
            </a:pPr>
            <a:endParaRPr lang="en-US" sz="2800" dirty="0">
              <a:solidFill>
                <a:schemeClr val="accent4">
                  <a:lumMod val="60000"/>
                  <a:lumOff val="4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grpSp>
        <p:nvGrpSpPr>
          <p:cNvPr id="17" name="Group 7">
            <a:extLst>
              <a:ext uri="{FF2B5EF4-FFF2-40B4-BE49-F238E27FC236}">
                <a16:creationId xmlns:a16="http://schemas.microsoft.com/office/drawing/2014/main" id="{B5531E54-03FD-412A-90BB-BD872D917855}"/>
              </a:ext>
            </a:extLst>
          </p:cNvPr>
          <p:cNvGrpSpPr>
            <a:grpSpLocks noChangeAspect="1"/>
          </p:cNvGrpSpPr>
          <p:nvPr/>
        </p:nvGrpSpPr>
        <p:grpSpPr bwMode="auto">
          <a:xfrm>
            <a:off x="8039060" y="4725269"/>
            <a:ext cx="6981083" cy="5669366"/>
            <a:chOff x="1613" y="2088"/>
            <a:chExt cx="2601" cy="1873"/>
          </a:xfrm>
        </p:grpSpPr>
        <p:sp>
          <p:nvSpPr>
            <p:cNvPr id="18" name="Rectangle 10">
              <a:extLst>
                <a:ext uri="{FF2B5EF4-FFF2-40B4-BE49-F238E27FC236}">
                  <a16:creationId xmlns:a16="http://schemas.microsoft.com/office/drawing/2014/main" id="{FD5F8DA3-C16A-462D-B8B7-2DAD7F45C0A3}"/>
                </a:ext>
              </a:extLst>
            </p:cNvPr>
            <p:cNvSpPr>
              <a:spLocks noChangeArrowheads="1"/>
            </p:cNvSpPr>
            <p:nvPr/>
          </p:nvSpPr>
          <p:spPr bwMode="auto">
            <a:xfrm>
              <a:off x="1613" y="3721"/>
              <a:ext cx="1284" cy="240"/>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LinkedList&lt;T&gt;</a:t>
              </a:r>
            </a:p>
          </p:txBody>
        </p:sp>
        <p:sp>
          <p:nvSpPr>
            <p:cNvPr id="19" name="Rectangle 13">
              <a:extLst>
                <a:ext uri="{FF2B5EF4-FFF2-40B4-BE49-F238E27FC236}">
                  <a16:creationId xmlns:a16="http://schemas.microsoft.com/office/drawing/2014/main" id="{8521F235-8384-4668-AF68-A3182458895C}"/>
                </a:ext>
              </a:extLst>
            </p:cNvPr>
            <p:cNvSpPr>
              <a:spLocks noChangeArrowheads="1"/>
            </p:cNvSpPr>
            <p:nvPr/>
          </p:nvSpPr>
          <p:spPr bwMode="auto">
            <a:xfrm>
              <a:off x="1729" y="2499"/>
              <a:ext cx="2352" cy="738"/>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+Add(item : Object)</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+Remove(item : Object)</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+Clear()</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a:t>
              </a:r>
            </a:p>
          </p:txBody>
        </p:sp>
        <p:sp>
          <p:nvSpPr>
            <p:cNvPr id="20" name="Rectangle 18">
              <a:extLst>
                <a:ext uri="{FF2B5EF4-FFF2-40B4-BE49-F238E27FC236}">
                  <a16:creationId xmlns:a16="http://schemas.microsoft.com/office/drawing/2014/main" id="{9B9BDAA8-E9B0-43CA-8896-2699D976DD13}"/>
                </a:ext>
              </a:extLst>
            </p:cNvPr>
            <p:cNvSpPr>
              <a:spLocks noChangeArrowheads="1"/>
            </p:cNvSpPr>
            <p:nvPr/>
          </p:nvSpPr>
          <p:spPr bwMode="auto">
            <a:xfrm>
              <a:off x="1729" y="2088"/>
              <a:ext cx="2352" cy="411"/>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«interface»</a:t>
              </a:r>
            </a:p>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IList&lt;T&gt;</a:t>
              </a:r>
            </a:p>
          </p:txBody>
        </p:sp>
        <p:sp>
          <p:nvSpPr>
            <p:cNvPr id="21" name="Line 20">
              <a:extLst>
                <a:ext uri="{FF2B5EF4-FFF2-40B4-BE49-F238E27FC236}">
                  <a16:creationId xmlns:a16="http://schemas.microsoft.com/office/drawing/2014/main" id="{14A2BD51-55BC-450E-BDA6-E6C0FCF465E4}"/>
                </a:ext>
              </a:extLst>
            </p:cNvPr>
            <p:cNvSpPr>
              <a:spLocks noChangeShapeType="1"/>
            </p:cNvSpPr>
            <p:nvPr/>
          </p:nvSpPr>
          <p:spPr bwMode="auto">
            <a:xfrm flipH="1">
              <a:off x="2275" y="3412"/>
              <a:ext cx="72" cy="309"/>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22" name="Freeform 21">
              <a:extLst>
                <a:ext uri="{FF2B5EF4-FFF2-40B4-BE49-F238E27FC236}">
                  <a16:creationId xmlns:a16="http://schemas.microsoft.com/office/drawing/2014/main" id="{E496A37E-078C-425B-A451-515BE4398ACA}"/>
                </a:ext>
              </a:extLst>
            </p:cNvPr>
            <p:cNvSpPr>
              <a:spLocks/>
            </p:cNvSpPr>
            <p:nvPr/>
          </p:nvSpPr>
          <p:spPr bwMode="auto">
            <a:xfrm rot="20382134">
              <a:off x="2243" y="3261"/>
              <a:ext cx="193" cy="207"/>
            </a:xfrm>
            <a:custGeom>
              <a:avLst/>
              <a:gdLst/>
              <a:ahLst/>
              <a:cxnLst>
                <a:cxn ang="0">
                  <a:pos x="0" y="101"/>
                </a:cxn>
                <a:cxn ang="0">
                  <a:pos x="193" y="207"/>
                </a:cxn>
                <a:cxn ang="0">
                  <a:pos x="181" y="0"/>
                </a:cxn>
                <a:cxn ang="0">
                  <a:pos x="0" y="101"/>
                </a:cxn>
              </a:cxnLst>
              <a:rect l="0" t="0" r="r" b="b"/>
              <a:pathLst>
                <a:path w="193" h="207">
                  <a:moveTo>
                    <a:pt x="0" y="101"/>
                  </a:moveTo>
                  <a:lnTo>
                    <a:pt x="193" y="207"/>
                  </a:lnTo>
                  <a:lnTo>
                    <a:pt x="181" y="0"/>
                  </a:lnTo>
                  <a:lnTo>
                    <a:pt x="0" y="101"/>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23" name="Rectangle 25">
              <a:extLst>
                <a:ext uri="{FF2B5EF4-FFF2-40B4-BE49-F238E27FC236}">
                  <a16:creationId xmlns:a16="http://schemas.microsoft.com/office/drawing/2014/main" id="{113405E8-A7A4-4B8F-9E1C-3FC298B5B20E}"/>
                </a:ext>
              </a:extLst>
            </p:cNvPr>
            <p:cNvSpPr>
              <a:spLocks noChangeArrowheads="1"/>
            </p:cNvSpPr>
            <p:nvPr/>
          </p:nvSpPr>
          <p:spPr bwMode="auto">
            <a:xfrm>
              <a:off x="3137" y="3721"/>
              <a:ext cx="1077" cy="240"/>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List&lt;T&gt;</a:t>
              </a:r>
            </a:p>
          </p:txBody>
        </p:sp>
        <p:sp>
          <p:nvSpPr>
            <p:cNvPr id="24" name="Line 26">
              <a:extLst>
                <a:ext uri="{FF2B5EF4-FFF2-40B4-BE49-F238E27FC236}">
                  <a16:creationId xmlns:a16="http://schemas.microsoft.com/office/drawing/2014/main" id="{8F20A00D-0C07-40EB-A089-8133881A2B13}"/>
                </a:ext>
              </a:extLst>
            </p:cNvPr>
            <p:cNvSpPr>
              <a:spLocks noChangeShapeType="1"/>
            </p:cNvSpPr>
            <p:nvPr/>
          </p:nvSpPr>
          <p:spPr bwMode="auto">
            <a:xfrm>
              <a:off x="3427" y="3411"/>
              <a:ext cx="78" cy="310"/>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25" name="Freeform 27">
              <a:extLst>
                <a:ext uri="{FF2B5EF4-FFF2-40B4-BE49-F238E27FC236}">
                  <a16:creationId xmlns:a16="http://schemas.microsoft.com/office/drawing/2014/main" id="{7FF5D00A-91E0-4A64-8A03-4C794805E761}"/>
                </a:ext>
              </a:extLst>
            </p:cNvPr>
            <p:cNvSpPr>
              <a:spLocks/>
            </p:cNvSpPr>
            <p:nvPr/>
          </p:nvSpPr>
          <p:spPr bwMode="auto">
            <a:xfrm rot="807907">
              <a:off x="3334" y="3255"/>
              <a:ext cx="195" cy="207"/>
            </a:xfrm>
            <a:custGeom>
              <a:avLst/>
              <a:gdLst/>
              <a:ahLst/>
              <a:cxnLst>
                <a:cxn ang="0">
                  <a:pos x="0" y="207"/>
                </a:cxn>
                <a:cxn ang="0">
                  <a:pos x="195" y="105"/>
                </a:cxn>
                <a:cxn ang="0">
                  <a:pos x="16" y="0"/>
                </a:cxn>
                <a:cxn ang="0">
                  <a:pos x="0" y="207"/>
                </a:cxn>
              </a:cxnLst>
              <a:rect l="0" t="0" r="r" b="b"/>
              <a:pathLst>
                <a:path w="195" h="207">
                  <a:moveTo>
                    <a:pt x="0" y="207"/>
                  </a:moveTo>
                  <a:lnTo>
                    <a:pt x="195" y="105"/>
                  </a:lnTo>
                  <a:lnTo>
                    <a:pt x="16" y="0"/>
                  </a:lnTo>
                  <a:lnTo>
                    <a:pt x="0" y="207"/>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rgbClr val="8CF4F2"/>
                </a:solidFill>
                <a:effectLst>
                  <a:outerShdw blurRad="38100" dist="38100" dir="2700000" algn="tl">
                    <a:srgbClr val="000000">
                      <a:alpha val="43137"/>
                    </a:srgbClr>
                  </a:outerShdw>
                </a:effectLst>
                <a:latin typeface="Consolas" pitchFamily="49" charset="0"/>
              </a:endParaRPr>
            </a:p>
          </p:txBody>
        </p:sp>
      </p:grpSp>
    </p:spTree>
    <p:extLst>
      <p:ext uri="{BB962C8B-B14F-4D97-AF65-F5344CB8AC3E}">
        <p14:creationId xmlns:p14="http://schemas.microsoft.com/office/powerpoint/2010/main" val="420790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14</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923330"/>
          </a:xfrm>
          <a:prstGeom prst="rect">
            <a:avLst/>
          </a:prstGeom>
        </p:spPr>
        <p:txBody>
          <a:bodyPr wrap="square">
            <a:spAutoFit/>
          </a:bodyPr>
          <a:lstStyle/>
          <a:p>
            <a:pPr lvl="0" defTabSz="914400" hangingPunct="1"/>
            <a:r>
              <a:rPr lang="en-US" sz="5400" b="1" i="1" kern="1200" dirty="0">
                <a:solidFill>
                  <a:schemeClr val="accent4"/>
                </a:solidFill>
                <a:latin typeface="Calibri"/>
              </a:rPr>
              <a:t>Abstraction</a:t>
            </a:r>
            <a:endParaRPr lang="en-US" sz="4400" b="1" kern="1200" dirty="0">
              <a:solidFill>
                <a:schemeClr val="accent4">
                  <a:lumMod val="60000"/>
                  <a:lumOff val="40000"/>
                </a:schemeClr>
              </a:solidFill>
              <a:latin typeface="Calibri"/>
            </a:endParaRPr>
          </a:p>
        </p:txBody>
      </p:sp>
      <p:pic>
        <p:nvPicPr>
          <p:cNvPr id="3" name="Picture 2">
            <a:extLst>
              <a:ext uri="{FF2B5EF4-FFF2-40B4-BE49-F238E27FC236}">
                <a16:creationId xmlns:a16="http://schemas.microsoft.com/office/drawing/2014/main" id="{4EDECB7D-68A2-42B6-BAFA-298B74230471}"/>
              </a:ext>
            </a:extLst>
          </p:cNvPr>
          <p:cNvPicPr>
            <a:picLocks noChangeAspect="1"/>
          </p:cNvPicPr>
          <p:nvPr/>
        </p:nvPicPr>
        <p:blipFill>
          <a:blip r:embed="rId2"/>
          <a:stretch>
            <a:fillRect/>
          </a:stretch>
        </p:blipFill>
        <p:spPr>
          <a:xfrm>
            <a:off x="6745574" y="3569655"/>
            <a:ext cx="9383842" cy="6442973"/>
          </a:xfrm>
          <a:prstGeom prst="rect">
            <a:avLst/>
          </a:prstGeom>
        </p:spPr>
      </p:pic>
    </p:spTree>
    <p:extLst>
      <p:ext uri="{BB962C8B-B14F-4D97-AF65-F5344CB8AC3E}">
        <p14:creationId xmlns:p14="http://schemas.microsoft.com/office/powerpoint/2010/main" val="69666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15</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How to achieve abstraction in .NET</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5043783" cy="5262979"/>
          </a:xfrm>
          <a:prstGeom prst="rect">
            <a:avLst/>
          </a:prstGeom>
        </p:spPr>
        <p:txBody>
          <a:bodyPr wrap="square">
            <a:spAutoFit/>
          </a:bodyPr>
          <a:lstStyle/>
          <a:p>
            <a:pPr marL="571500" lvl="1" indent="-571500" algn="l">
              <a:buFont typeface="Arial" panose="020B0604020202020204" pitchFamily="34" charset="0"/>
              <a:buChar char="•"/>
            </a:pPr>
            <a:r>
              <a:rPr lang="en-US" sz="3600" dirty="0">
                <a:solidFill>
                  <a:schemeClr val="accent4">
                    <a:lumMod val="60000"/>
                    <a:lumOff val="40000"/>
                  </a:schemeClr>
                </a:solidFill>
              </a:rPr>
              <a:t>Abstract classes</a:t>
            </a:r>
          </a:p>
          <a:p>
            <a:pPr marL="457200" lvl="1" indent="-457200" algn="l">
              <a:buFont typeface="Arial" panose="020B0604020202020204" pitchFamily="34" charset="0"/>
              <a:buChar char="•"/>
            </a:pPr>
            <a:endParaRPr lang="en-US" sz="3600" dirty="0">
              <a:solidFill>
                <a:schemeClr val="accent4">
                  <a:lumMod val="60000"/>
                  <a:lumOff val="40000"/>
                </a:schemeClr>
              </a:solidFill>
            </a:endParaRPr>
          </a:p>
          <a:p>
            <a:pPr marL="457200" lvl="1" indent="-457200" algn="l">
              <a:buFont typeface="Arial" panose="020B0604020202020204" pitchFamily="34" charset="0"/>
              <a:buChar char="•"/>
            </a:pPr>
            <a:r>
              <a:rPr lang="en-US" sz="3600" dirty="0">
                <a:solidFill>
                  <a:schemeClr val="accent4">
                    <a:lumMod val="60000"/>
                    <a:lumOff val="40000"/>
                  </a:schemeClr>
                </a:solidFill>
              </a:rPr>
              <a:t>Interfaces </a:t>
            </a:r>
          </a:p>
          <a:p>
            <a:pPr marL="457200" lvl="1" indent="-457200" algn="l">
              <a:buFont typeface="Arial" panose="020B0604020202020204" pitchFamily="34" charset="0"/>
              <a:buChar char="•"/>
            </a:pPr>
            <a:endParaRPr lang="en-GB" sz="3600" dirty="0">
              <a:solidFill>
                <a:schemeClr val="accent4">
                  <a:lumMod val="60000"/>
                  <a:lumOff val="40000"/>
                </a:schemeClr>
              </a:solidFill>
            </a:endParaRPr>
          </a:p>
          <a:p>
            <a:pPr marL="457200" lvl="1" indent="-457200" algn="l">
              <a:buFont typeface="Arial" panose="020B0604020202020204" pitchFamily="34" charset="0"/>
              <a:buChar char="•"/>
            </a:pPr>
            <a:r>
              <a:rPr lang="en-GB" sz="3600" dirty="0">
                <a:solidFill>
                  <a:schemeClr val="accent4">
                    <a:lumMod val="60000"/>
                    <a:lumOff val="40000"/>
                  </a:schemeClr>
                </a:solidFill>
              </a:rPr>
              <a:t>Inheritance</a:t>
            </a:r>
          </a:p>
          <a:p>
            <a:pPr marL="457200" lvl="1" indent="-457200" algn="l">
              <a:buFont typeface="Arial" panose="020B0604020202020204" pitchFamily="34" charset="0"/>
              <a:buChar char="•"/>
            </a:pPr>
            <a:endParaRPr lang="en-GB" sz="3600" dirty="0">
              <a:solidFill>
                <a:schemeClr val="accent4">
                  <a:lumMod val="60000"/>
                  <a:lumOff val="40000"/>
                </a:schemeClr>
              </a:solidFill>
            </a:endParaRPr>
          </a:p>
          <a:p>
            <a:pPr marL="457200" lvl="1" indent="-457200" algn="l">
              <a:buFont typeface="Arial" panose="020B0604020202020204" pitchFamily="34" charset="0"/>
              <a:buChar char="•"/>
            </a:pPr>
            <a:r>
              <a:rPr lang="en-GB" sz="3600" dirty="0">
                <a:solidFill>
                  <a:schemeClr val="accent4">
                    <a:lumMod val="60000"/>
                    <a:lumOff val="40000"/>
                  </a:schemeClr>
                </a:solidFill>
              </a:rPr>
              <a:t>Using access modifiers(encapsulation)</a:t>
            </a:r>
            <a:endParaRPr lang="en-US" sz="3600" dirty="0">
              <a:solidFill>
                <a:schemeClr val="accent4">
                  <a:lumMod val="60000"/>
                  <a:lumOff val="40000"/>
                </a:schemeClr>
              </a:solidFill>
            </a:endParaRPr>
          </a:p>
          <a:p>
            <a:pPr marL="457200" lvl="1" indent="-457200" algn="l">
              <a:buFont typeface="Arial" panose="020B0604020202020204" pitchFamily="34" charset="0"/>
              <a:buChar char="•"/>
            </a:pPr>
            <a:endParaRPr lang="en-US" sz="2800" dirty="0">
              <a:solidFill>
                <a:schemeClr val="accent4">
                  <a:lumMod val="60000"/>
                  <a:lumOff val="4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236990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SB-gate-soccerBall.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280" name="Shape 280"/>
          <p:cNvSpPr/>
          <p:nvPr/>
        </p:nvSpPr>
        <p:spPr>
          <a:xfrm>
            <a:off x="2612507" y="5273619"/>
            <a:ext cx="87837" cy="1187561"/>
          </a:xfrm>
          <a:prstGeom prst="rect">
            <a:avLst/>
          </a:prstGeom>
          <a:ln w="12700">
            <a:miter lim="400000"/>
          </a:ln>
          <a:extLst>
            <a:ext uri="{C572A759-6A51-4108-AA02-DFA0A04FC94B}">
              <ma14:wrappingTextBoxFlag xmlns:ma14="http://schemas.microsoft.com/office/mac/drawingml/2011/main" xmlns="" val="1"/>
            </a:ext>
          </a:extLst>
        </p:spPr>
        <p:txBody>
          <a:bodyPr wrap="none" lIns="43462" tIns="43462" rIns="43462" bIns="43462" anchor="ctr">
            <a:spAutoFit/>
          </a:bodyPr>
          <a:lstStyle/>
          <a:p>
            <a:pPr algn="l">
              <a:lnSpc>
                <a:spcPct val="70000"/>
              </a:lnSpc>
              <a:defRPr sz="10000" i="1" cap="all">
                <a:solidFill>
                  <a:srgbClr val="FFFFFF"/>
                </a:solidFill>
                <a:latin typeface="Roboto Condensed Light"/>
                <a:ea typeface="Roboto Condensed Light"/>
                <a:cs typeface="Roboto Condensed Light"/>
                <a:sym typeface="Roboto Condensed Light"/>
              </a:defRPr>
            </a:pPr>
            <a:endParaRPr dirty="0"/>
          </a:p>
        </p:txBody>
      </p:sp>
      <p:sp>
        <p:nvSpPr>
          <p:cNvPr id="4" name="TextBox 3"/>
          <p:cNvSpPr txBox="1"/>
          <p:nvPr/>
        </p:nvSpPr>
        <p:spPr>
          <a:xfrm>
            <a:off x="1757179" y="4873510"/>
            <a:ext cx="11527437" cy="1565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kumimoji="0" lang="en-GB" sz="9600" b="0" i="0" u="none" strike="noStrike" cap="none" spc="0" normalizeH="0" baseline="0" dirty="0">
                <a:ln>
                  <a:noFill/>
                </a:ln>
                <a:solidFill>
                  <a:schemeClr val="bg1"/>
                </a:solidFill>
                <a:effectLst/>
                <a:uFillTx/>
                <a:latin typeface="Roboto Condensed Light"/>
                <a:sym typeface="Helvetica"/>
              </a:rPr>
              <a:t>Encapsulation</a:t>
            </a:r>
          </a:p>
        </p:txBody>
      </p:sp>
    </p:spTree>
    <p:extLst>
      <p:ext uri="{BB962C8B-B14F-4D97-AF65-F5344CB8AC3E}">
        <p14:creationId xmlns:p14="http://schemas.microsoft.com/office/powerpoint/2010/main" val="135734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17</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Encapsulation</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5043783" cy="5262979"/>
          </a:xfrm>
          <a:prstGeom prst="rect">
            <a:avLst/>
          </a:prstGeom>
        </p:spPr>
        <p:txBody>
          <a:bodyPr wrap="square">
            <a:spAutoFit/>
          </a:bodyPr>
          <a:lstStyle/>
          <a:p>
            <a:pPr marL="571500" lvl="1" indent="-571500" algn="l">
              <a:buFont typeface="Arial" panose="020B0604020202020204" pitchFamily="34" charset="0"/>
              <a:buChar char="•"/>
            </a:pPr>
            <a:r>
              <a:rPr lang="en-US" sz="3600" dirty="0">
                <a:solidFill>
                  <a:schemeClr val="accent4">
                    <a:lumMod val="60000"/>
                    <a:lumOff val="40000"/>
                  </a:schemeClr>
                </a:solidFill>
              </a:rPr>
              <a:t>Hides implementation details</a:t>
            </a:r>
          </a:p>
          <a:p>
            <a:pPr marL="457200" lvl="1" indent="-457200" algn="l">
              <a:buFont typeface="Arial" panose="020B0604020202020204" pitchFamily="34" charset="0"/>
              <a:buChar char="•"/>
            </a:pPr>
            <a:endParaRPr lang="en-US" sz="3600" dirty="0">
              <a:solidFill>
                <a:schemeClr val="accent4">
                  <a:lumMod val="60000"/>
                  <a:lumOff val="40000"/>
                </a:schemeClr>
              </a:solidFill>
            </a:endParaRPr>
          </a:p>
          <a:p>
            <a:pPr marL="571500" indent="-571500" algn="l">
              <a:buFont typeface="Arial" panose="020B0604020202020204" pitchFamily="34" charset="0"/>
              <a:buChar char="•"/>
            </a:pPr>
            <a:r>
              <a:rPr lang="en-US" sz="3600" dirty="0">
                <a:solidFill>
                  <a:schemeClr val="accent4">
                    <a:lumMod val="60000"/>
                    <a:lumOff val="40000"/>
                  </a:schemeClr>
                </a:solidFill>
              </a:rPr>
              <a:t>Class only announces some operations (methods) available for outside usage – its public interface. Other ones are hidden(encapsulated)</a:t>
            </a:r>
          </a:p>
          <a:p>
            <a:pPr marL="457200" lvl="1" indent="-457200" algn="l">
              <a:buFont typeface="Arial" panose="020B0604020202020204" pitchFamily="34" charset="0"/>
              <a:buChar char="•"/>
            </a:pPr>
            <a:endParaRPr lang="en-GB" sz="3600" dirty="0">
              <a:solidFill>
                <a:schemeClr val="accent4">
                  <a:lumMod val="60000"/>
                  <a:lumOff val="40000"/>
                </a:schemeClr>
              </a:solidFill>
            </a:endParaRPr>
          </a:p>
          <a:p>
            <a:pPr marL="457200" lvl="1" indent="-457200" algn="l">
              <a:buFont typeface="Arial" panose="020B0604020202020204" pitchFamily="34" charset="0"/>
              <a:buChar char="•"/>
            </a:pPr>
            <a:endParaRPr lang="en-US" sz="3600" dirty="0">
              <a:solidFill>
                <a:schemeClr val="accent4">
                  <a:lumMod val="60000"/>
                  <a:lumOff val="40000"/>
                </a:schemeClr>
              </a:solidFill>
            </a:endParaRPr>
          </a:p>
          <a:p>
            <a:pPr marL="457200" lvl="1" indent="-457200" algn="l">
              <a:buFont typeface="Arial" panose="020B0604020202020204" pitchFamily="34" charset="0"/>
              <a:buChar char="•"/>
            </a:pPr>
            <a:endParaRPr lang="en-US" sz="2800" dirty="0">
              <a:solidFill>
                <a:schemeClr val="accent4">
                  <a:lumMod val="60000"/>
                  <a:lumOff val="4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311053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18</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GB" sz="5400" b="1" i="1" kern="1200" dirty="0">
                <a:solidFill>
                  <a:schemeClr val="accent4"/>
                </a:solidFill>
                <a:latin typeface="Calibri"/>
              </a:rPr>
              <a:t>Achieving </a:t>
            </a:r>
            <a:r>
              <a:rPr lang="en-US" sz="5400" b="1" i="1" kern="1200" dirty="0">
                <a:solidFill>
                  <a:schemeClr val="accent4"/>
                </a:solidFill>
                <a:latin typeface="Calibri"/>
              </a:rPr>
              <a:t>encapsulation with access modifiers</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5043783" cy="4708981"/>
          </a:xfrm>
          <a:prstGeom prst="rect">
            <a:avLst/>
          </a:prstGeom>
        </p:spPr>
        <p:txBody>
          <a:bodyPr wrap="square">
            <a:spAutoFit/>
          </a:bodyPr>
          <a:lstStyle/>
          <a:p>
            <a:pPr marL="571500" lvl="1" indent="-571500" algn="l">
              <a:buFont typeface="Arial" panose="020B0604020202020204" pitchFamily="34" charset="0"/>
              <a:buChar char="•"/>
            </a:pPr>
            <a:r>
              <a:rPr lang="en-US" sz="3600" dirty="0">
                <a:solidFill>
                  <a:schemeClr val="accent4">
                    <a:lumMod val="60000"/>
                    <a:lumOff val="40000"/>
                  </a:schemeClr>
                </a:solidFill>
              </a:rPr>
              <a:t>Public</a:t>
            </a:r>
          </a:p>
          <a:p>
            <a:pPr marL="571500" lvl="1" indent="-571500" algn="l">
              <a:buFont typeface="Arial" panose="020B0604020202020204" pitchFamily="34" charset="0"/>
              <a:buChar char="•"/>
            </a:pPr>
            <a:r>
              <a:rPr lang="en-GB" sz="3600" dirty="0">
                <a:solidFill>
                  <a:schemeClr val="accent4">
                    <a:lumMod val="60000"/>
                    <a:lumOff val="40000"/>
                  </a:schemeClr>
                </a:solidFill>
              </a:rPr>
              <a:t>P</a:t>
            </a:r>
            <a:r>
              <a:rPr lang="en-US" sz="3600" dirty="0" err="1">
                <a:solidFill>
                  <a:schemeClr val="accent4">
                    <a:lumMod val="60000"/>
                    <a:lumOff val="40000"/>
                  </a:schemeClr>
                </a:solidFill>
              </a:rPr>
              <a:t>rotected</a:t>
            </a:r>
            <a:endParaRPr lang="en-US" sz="3600" dirty="0">
              <a:solidFill>
                <a:schemeClr val="accent4">
                  <a:lumMod val="60000"/>
                  <a:lumOff val="40000"/>
                </a:schemeClr>
              </a:solidFill>
            </a:endParaRPr>
          </a:p>
          <a:p>
            <a:pPr marL="571500" lvl="1" indent="-571500" algn="l">
              <a:buFont typeface="Arial" panose="020B0604020202020204" pitchFamily="34" charset="0"/>
              <a:buChar char="•"/>
            </a:pPr>
            <a:r>
              <a:rPr lang="en-GB" sz="3600" dirty="0">
                <a:solidFill>
                  <a:schemeClr val="accent4">
                    <a:lumMod val="60000"/>
                    <a:lumOff val="40000"/>
                  </a:schemeClr>
                </a:solidFill>
              </a:rPr>
              <a:t>P</a:t>
            </a:r>
            <a:r>
              <a:rPr lang="en-US" sz="3600" dirty="0" err="1">
                <a:solidFill>
                  <a:schemeClr val="accent4">
                    <a:lumMod val="60000"/>
                    <a:lumOff val="40000"/>
                  </a:schemeClr>
                </a:solidFill>
              </a:rPr>
              <a:t>rotected</a:t>
            </a:r>
            <a:r>
              <a:rPr lang="en-US" sz="3600" dirty="0">
                <a:solidFill>
                  <a:schemeClr val="accent4">
                    <a:lumMod val="60000"/>
                    <a:lumOff val="40000"/>
                  </a:schemeClr>
                </a:solidFill>
              </a:rPr>
              <a:t> internal</a:t>
            </a:r>
          </a:p>
          <a:p>
            <a:pPr marL="571500" lvl="1" indent="-571500" algn="l">
              <a:buFont typeface="Arial" panose="020B0604020202020204" pitchFamily="34" charset="0"/>
              <a:buChar char="•"/>
            </a:pPr>
            <a:r>
              <a:rPr lang="en-GB" sz="3600" dirty="0">
                <a:solidFill>
                  <a:schemeClr val="accent4">
                    <a:lumMod val="60000"/>
                    <a:lumOff val="40000"/>
                  </a:schemeClr>
                </a:solidFill>
              </a:rPr>
              <a:t>P</a:t>
            </a:r>
            <a:r>
              <a:rPr lang="en-US" sz="3600" dirty="0" err="1">
                <a:solidFill>
                  <a:schemeClr val="accent4">
                    <a:lumMod val="60000"/>
                    <a:lumOff val="40000"/>
                  </a:schemeClr>
                </a:solidFill>
              </a:rPr>
              <a:t>rivate</a:t>
            </a:r>
            <a:endParaRPr lang="en-US" sz="3600" dirty="0">
              <a:solidFill>
                <a:schemeClr val="accent4">
                  <a:lumMod val="60000"/>
                  <a:lumOff val="40000"/>
                </a:schemeClr>
              </a:solidFill>
            </a:endParaRPr>
          </a:p>
          <a:p>
            <a:pPr marL="571500" lvl="1" indent="-571500" algn="l">
              <a:buFont typeface="Arial" panose="020B0604020202020204" pitchFamily="34" charset="0"/>
              <a:buChar char="•"/>
            </a:pPr>
            <a:r>
              <a:rPr lang="en-GB" sz="3600" dirty="0">
                <a:solidFill>
                  <a:schemeClr val="accent4">
                    <a:lumMod val="60000"/>
                    <a:lumOff val="40000"/>
                  </a:schemeClr>
                </a:solidFill>
              </a:rPr>
              <a:t>P</a:t>
            </a:r>
            <a:r>
              <a:rPr lang="en-US" sz="3600" dirty="0" err="1">
                <a:solidFill>
                  <a:schemeClr val="accent4">
                    <a:lumMod val="60000"/>
                    <a:lumOff val="40000"/>
                  </a:schemeClr>
                </a:solidFill>
              </a:rPr>
              <a:t>rivate</a:t>
            </a:r>
            <a:r>
              <a:rPr lang="en-US" sz="3600" dirty="0">
                <a:solidFill>
                  <a:schemeClr val="accent4">
                    <a:lumMod val="60000"/>
                    <a:lumOff val="40000"/>
                  </a:schemeClr>
                </a:solidFill>
              </a:rPr>
              <a:t> protected – from C# 7.2</a:t>
            </a:r>
            <a:endParaRPr lang="en-GB" sz="3600" dirty="0">
              <a:solidFill>
                <a:schemeClr val="accent4">
                  <a:lumMod val="60000"/>
                  <a:lumOff val="40000"/>
                </a:schemeClr>
              </a:solidFill>
            </a:endParaRPr>
          </a:p>
          <a:p>
            <a:pPr marL="457200" lvl="1" indent="-457200" algn="l">
              <a:buFont typeface="Arial" panose="020B0604020202020204" pitchFamily="34" charset="0"/>
              <a:buChar char="•"/>
            </a:pPr>
            <a:endParaRPr lang="en-US" sz="3600" dirty="0">
              <a:solidFill>
                <a:schemeClr val="accent4">
                  <a:lumMod val="60000"/>
                  <a:lumOff val="40000"/>
                </a:schemeClr>
              </a:solidFill>
            </a:endParaRPr>
          </a:p>
          <a:p>
            <a:pPr marL="457200" lvl="1" indent="-457200" algn="l">
              <a:buFont typeface="Arial" panose="020B0604020202020204" pitchFamily="34" charset="0"/>
              <a:buChar char="•"/>
            </a:pPr>
            <a:endParaRPr lang="en-US" sz="2800" dirty="0">
              <a:solidFill>
                <a:schemeClr val="accent4">
                  <a:lumMod val="60000"/>
                  <a:lumOff val="4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351630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19</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GB" sz="5400" b="1" i="1" kern="1200" dirty="0">
                <a:solidFill>
                  <a:schemeClr val="accent4"/>
                </a:solidFill>
                <a:latin typeface="Calibri"/>
              </a:rPr>
              <a:t>Encapsulation - benefits</a:t>
            </a:r>
            <a:endParaRPr lang="en-US" sz="5400" b="1" i="1" kern="1200" dirty="0">
              <a:solidFill>
                <a:schemeClr val="accent4"/>
              </a:solidFill>
              <a:latin typeface="Calibri"/>
            </a:endParaRP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6501613" cy="6432530"/>
          </a:xfrm>
          <a:prstGeom prst="rect">
            <a:avLst/>
          </a:prstGeom>
        </p:spPr>
        <p:txBody>
          <a:bodyPr wrap="square">
            <a:spAutoFit/>
          </a:bodyPr>
          <a:lstStyle/>
          <a:p>
            <a:pPr marL="571500" lvl="1" indent="-571500" algn="l">
              <a:buFont typeface="Arial" panose="020B0604020202020204" pitchFamily="34" charset="0"/>
              <a:buChar char="•"/>
            </a:pPr>
            <a:r>
              <a:rPr lang="en-US" sz="3600" dirty="0">
                <a:solidFill>
                  <a:schemeClr val="accent4">
                    <a:lumMod val="60000"/>
                    <a:lumOff val="40000"/>
                  </a:schemeClr>
                </a:solidFill>
              </a:rPr>
              <a:t>Ensures that structural changes remain local</a:t>
            </a:r>
          </a:p>
          <a:p>
            <a:pPr lvl="1" algn="l"/>
            <a:r>
              <a:rPr lang="en-US" sz="3600" dirty="0">
                <a:solidFill>
                  <a:schemeClr val="accent4">
                    <a:lumMod val="60000"/>
                    <a:lumOff val="40000"/>
                  </a:schemeClr>
                </a:solidFill>
              </a:rPr>
              <a:t>	- Changing the class internals does not affect any code outside of the class</a:t>
            </a:r>
          </a:p>
          <a:p>
            <a:pPr lvl="1" algn="l"/>
            <a:r>
              <a:rPr lang="en-US" sz="3600" dirty="0">
                <a:solidFill>
                  <a:schemeClr val="accent4">
                    <a:lumMod val="60000"/>
                    <a:lumOff val="40000"/>
                  </a:schemeClr>
                </a:solidFill>
              </a:rPr>
              <a:t>	- Changing methods implementation does not reflect the clients using them</a:t>
            </a:r>
          </a:p>
          <a:p>
            <a:pPr lvl="1" algn="l"/>
            <a:endParaRPr lang="en-US" sz="3600" dirty="0">
              <a:solidFill>
                <a:schemeClr val="accent4">
                  <a:lumMod val="60000"/>
                  <a:lumOff val="40000"/>
                </a:schemeClr>
              </a:solidFill>
            </a:endParaRPr>
          </a:p>
          <a:p>
            <a:pPr marL="571500" lvl="1" indent="-571500" algn="l">
              <a:buFont typeface="Arial" panose="020B0604020202020204" pitchFamily="34" charset="0"/>
              <a:buChar char="•"/>
            </a:pPr>
            <a:r>
              <a:rPr lang="en-GB" sz="3600" dirty="0">
                <a:solidFill>
                  <a:schemeClr val="accent4">
                    <a:lumMod val="60000"/>
                    <a:lumOff val="40000"/>
                  </a:schemeClr>
                </a:solidFill>
              </a:rPr>
              <a:t>Hiding implementation details reduces complexity, which results in easier </a:t>
            </a:r>
            <a:r>
              <a:rPr lang="en-US" dirty="0">
                <a:solidFill>
                  <a:schemeClr val="accent4">
                    <a:lumMod val="60000"/>
                    <a:lumOff val="40000"/>
                  </a:schemeClr>
                </a:solidFill>
              </a:rPr>
              <a:t>maintenance</a:t>
            </a:r>
            <a:r>
              <a:rPr lang="en-GB" sz="3600" dirty="0">
                <a:solidFill>
                  <a:schemeClr val="accent4">
                    <a:lumMod val="60000"/>
                    <a:lumOff val="40000"/>
                  </a:schemeClr>
                </a:solidFill>
              </a:rPr>
              <a:t> </a:t>
            </a:r>
          </a:p>
          <a:p>
            <a:pPr marL="571500" lvl="1" indent="-571500" algn="l">
              <a:buFont typeface="Arial" panose="020B0604020202020204" pitchFamily="34" charset="0"/>
              <a:buChar char="•"/>
            </a:pPr>
            <a:endParaRPr lang="en-GB" sz="3600" dirty="0">
              <a:solidFill>
                <a:schemeClr val="accent4">
                  <a:lumMod val="60000"/>
                  <a:lumOff val="40000"/>
                </a:schemeClr>
              </a:solidFill>
            </a:endParaRPr>
          </a:p>
          <a:p>
            <a:pPr marL="571500" lvl="1" indent="-571500" algn="l">
              <a:buFont typeface="Arial" panose="020B0604020202020204" pitchFamily="34" charset="0"/>
              <a:buChar char="•"/>
            </a:pPr>
            <a:r>
              <a:rPr lang="en-GB" sz="3600" dirty="0">
                <a:solidFill>
                  <a:schemeClr val="accent4">
                    <a:lumMod val="60000"/>
                    <a:lumOff val="40000"/>
                  </a:schemeClr>
                </a:solidFill>
              </a:rPr>
              <a:t>Make the code more abstract and easier to work with</a:t>
            </a:r>
            <a:endParaRPr lang="en-US" sz="3600" dirty="0">
              <a:solidFill>
                <a:schemeClr val="accent4">
                  <a:lumMod val="60000"/>
                  <a:lumOff val="40000"/>
                </a:schemeClr>
              </a:solidFill>
            </a:endParaRPr>
          </a:p>
          <a:p>
            <a:pPr marL="457200" lvl="1" indent="-457200" algn="l">
              <a:buFont typeface="Arial" panose="020B0604020202020204" pitchFamily="34" charset="0"/>
              <a:buChar char="•"/>
            </a:pPr>
            <a:endParaRPr lang="en-US" sz="3600" dirty="0">
              <a:solidFill>
                <a:schemeClr val="accent4">
                  <a:lumMod val="60000"/>
                  <a:lumOff val="40000"/>
                </a:schemeClr>
              </a:solidFill>
            </a:endParaRPr>
          </a:p>
          <a:p>
            <a:pPr marL="457200" lvl="1" indent="-457200" algn="l">
              <a:buFont typeface="Arial" panose="020B0604020202020204" pitchFamily="34" charset="0"/>
              <a:buChar char="•"/>
            </a:pPr>
            <a:endParaRPr lang="en-US" sz="2800" dirty="0">
              <a:solidFill>
                <a:schemeClr val="accent4">
                  <a:lumMod val="60000"/>
                  <a:lumOff val="4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20289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SB-gate-soccerBall.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280" name="Shape 280"/>
          <p:cNvSpPr/>
          <p:nvPr/>
        </p:nvSpPr>
        <p:spPr>
          <a:xfrm>
            <a:off x="2612507" y="5273619"/>
            <a:ext cx="87837" cy="1187561"/>
          </a:xfrm>
          <a:prstGeom prst="rect">
            <a:avLst/>
          </a:prstGeom>
          <a:ln w="12700">
            <a:miter lim="400000"/>
          </a:ln>
          <a:extLst>
            <a:ext uri="{C572A759-6A51-4108-AA02-DFA0A04FC94B}">
              <ma14:wrappingTextBoxFlag xmlns:ma14="http://schemas.microsoft.com/office/mac/drawingml/2011/main" xmlns="" val="1"/>
            </a:ext>
          </a:extLst>
        </p:spPr>
        <p:txBody>
          <a:bodyPr wrap="none" lIns="43462" tIns="43462" rIns="43462" bIns="43462" anchor="ctr">
            <a:spAutoFit/>
          </a:bodyPr>
          <a:lstStyle/>
          <a:p>
            <a:pPr algn="l">
              <a:lnSpc>
                <a:spcPct val="70000"/>
              </a:lnSpc>
              <a:defRPr sz="10000" i="1" cap="all">
                <a:solidFill>
                  <a:srgbClr val="FFFFFF"/>
                </a:solidFill>
                <a:latin typeface="Roboto Condensed Light"/>
                <a:ea typeface="Roboto Condensed Light"/>
                <a:cs typeface="Roboto Condensed Light"/>
                <a:sym typeface="Roboto Condensed Light"/>
              </a:defRPr>
            </a:pPr>
            <a:endParaRPr dirty="0"/>
          </a:p>
        </p:txBody>
      </p:sp>
      <p:sp>
        <p:nvSpPr>
          <p:cNvPr id="2" name="TextBox 1"/>
          <p:cNvSpPr txBox="1"/>
          <p:nvPr/>
        </p:nvSpPr>
        <p:spPr>
          <a:xfrm>
            <a:off x="1858779" y="4007633"/>
            <a:ext cx="11527437" cy="3719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lang="en-US" sz="9600" dirty="0">
                <a:solidFill>
                  <a:schemeClr val="bg1"/>
                </a:solidFill>
                <a:latin typeface="Roboto Condensed Light"/>
              </a:rPr>
              <a:t>Object oriented programming </a:t>
            </a:r>
          </a:p>
          <a:p>
            <a:pPr marL="0" marR="0" indent="0" algn="ctr" defTabSz="706261" rtl="0" fontAlgn="auto" latinLnBrk="0" hangingPunct="0">
              <a:lnSpc>
                <a:spcPct val="100000"/>
              </a:lnSpc>
              <a:spcBef>
                <a:spcPts val="0"/>
              </a:spcBef>
              <a:spcAft>
                <a:spcPts val="0"/>
              </a:spcAft>
              <a:buClrTx/>
              <a:buSzTx/>
              <a:buFontTx/>
              <a:buNone/>
              <a:tabLst/>
            </a:pPr>
            <a:r>
              <a:rPr lang="en-GB" sz="4400" dirty="0">
                <a:solidFill>
                  <a:schemeClr val="bg1"/>
                </a:solidFill>
                <a:latin typeface="Roboto Condensed Light"/>
              </a:rPr>
              <a:t>June </a:t>
            </a:r>
            <a:r>
              <a:rPr kumimoji="0" lang="en-GB" sz="4400" b="0" i="0" u="none" strike="noStrike" cap="none" spc="0" normalizeH="0" baseline="0" dirty="0">
                <a:ln>
                  <a:noFill/>
                </a:ln>
                <a:solidFill>
                  <a:schemeClr val="bg1"/>
                </a:solidFill>
                <a:effectLst/>
                <a:uFillTx/>
                <a:latin typeface="Roboto Condensed Light"/>
                <a:sym typeface="Helvetica"/>
              </a:rPr>
              <a:t>2018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image68.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3" name="TextBox 2"/>
          <p:cNvSpPr txBox="1"/>
          <p:nvPr/>
        </p:nvSpPr>
        <p:spPr>
          <a:xfrm>
            <a:off x="-97437" y="4583224"/>
            <a:ext cx="11527437" cy="1565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lang="en-GB" sz="9600" dirty="0">
                <a:solidFill>
                  <a:schemeClr val="bg1"/>
                </a:solidFill>
                <a:latin typeface="Roboto Condensed Light"/>
              </a:rPr>
              <a:t>Polymorphism</a:t>
            </a:r>
            <a:endParaRPr kumimoji="0" lang="en-GB" sz="9600" b="0" i="0" u="none" strike="noStrike" cap="none" spc="0" normalizeH="0" baseline="0" dirty="0">
              <a:ln>
                <a:noFill/>
              </a:ln>
              <a:solidFill>
                <a:schemeClr val="bg1"/>
              </a:solidFill>
              <a:effectLst/>
              <a:uFillTx/>
              <a:latin typeface="Roboto Condensed Light"/>
              <a:sym typeface="Helvetica"/>
            </a:endParaRPr>
          </a:p>
        </p:txBody>
      </p:sp>
    </p:spTree>
    <p:extLst>
      <p:ext uri="{BB962C8B-B14F-4D97-AF65-F5344CB8AC3E}">
        <p14:creationId xmlns:p14="http://schemas.microsoft.com/office/powerpoint/2010/main" val="276145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21</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GB" sz="5400" b="1" i="1" kern="1200" dirty="0">
                <a:solidFill>
                  <a:schemeClr val="accent4"/>
                </a:solidFill>
                <a:latin typeface="Calibri"/>
              </a:rPr>
              <a:t>Polymorphism</a:t>
            </a:r>
            <a:endParaRPr lang="en-US" sz="5400" b="1" i="1" kern="1200" dirty="0">
              <a:solidFill>
                <a:schemeClr val="accent4"/>
              </a:solidFill>
              <a:latin typeface="Calibri"/>
            </a:endParaRP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6501613" cy="5386090"/>
          </a:xfrm>
          <a:prstGeom prst="rect">
            <a:avLst/>
          </a:prstGeom>
        </p:spPr>
        <p:txBody>
          <a:bodyPr wrap="square">
            <a:spAutoFit/>
          </a:bodyPr>
          <a:lstStyle/>
          <a:p>
            <a:pPr marL="571500" lvl="1" indent="-571500" algn="l">
              <a:buFont typeface="Arial" panose="020B0604020202020204" pitchFamily="34" charset="0"/>
              <a:buChar char="•"/>
            </a:pPr>
            <a:r>
              <a:rPr lang="en-GB" sz="3600" dirty="0">
                <a:solidFill>
                  <a:schemeClr val="accent4">
                    <a:lumMod val="60000"/>
                    <a:lumOff val="40000"/>
                  </a:schemeClr>
                </a:solidFill>
              </a:rPr>
              <a:t>Polymorphism is when you can treat an object as a generic version of something, but when you access it, the code determines which exact type it is and calls the associated code</a:t>
            </a:r>
          </a:p>
          <a:p>
            <a:pPr marL="571500" lvl="1" indent="-571500" algn="l">
              <a:buFont typeface="Arial" panose="020B0604020202020204" pitchFamily="34" charset="0"/>
              <a:buChar char="•"/>
            </a:pPr>
            <a:endParaRPr lang="en-US" sz="3600" dirty="0">
              <a:solidFill>
                <a:schemeClr val="accent4">
                  <a:lumMod val="60000"/>
                  <a:lumOff val="40000"/>
                </a:schemeClr>
              </a:solidFill>
            </a:endParaRPr>
          </a:p>
          <a:p>
            <a:pPr marL="571500" lvl="1" indent="-571500" algn="l">
              <a:buFont typeface="Arial" panose="020B0604020202020204" pitchFamily="34" charset="0"/>
              <a:buChar char="•"/>
            </a:pPr>
            <a:r>
              <a:rPr lang="en-GB" sz="3600" dirty="0">
                <a:solidFill>
                  <a:schemeClr val="accent4">
                    <a:lumMod val="60000"/>
                    <a:lumOff val="40000"/>
                  </a:schemeClr>
                </a:solidFill>
              </a:rPr>
              <a:t>Polymorphism describes a pattern in object oriented programming in which classes have different functionality while sharing a common interface</a:t>
            </a:r>
          </a:p>
          <a:p>
            <a:pPr marL="571500" lvl="1" indent="-571500" algn="l">
              <a:buFont typeface="Arial" panose="020B0604020202020204" pitchFamily="34" charset="0"/>
              <a:buChar char="•"/>
            </a:pPr>
            <a:endParaRPr lang="en-GB" sz="3600" dirty="0">
              <a:solidFill>
                <a:schemeClr val="accent4">
                  <a:lumMod val="60000"/>
                  <a:lumOff val="40000"/>
                </a:schemeClr>
              </a:solidFill>
            </a:endParaRPr>
          </a:p>
          <a:p>
            <a:pPr marL="571500" indent="-571500" algn="l">
              <a:buFont typeface="Arial" panose="020B0604020202020204" pitchFamily="34" charset="0"/>
              <a:buChar char="•"/>
            </a:pPr>
            <a:r>
              <a:rPr lang="en-US" sz="3600" dirty="0">
                <a:solidFill>
                  <a:schemeClr val="accent4">
                    <a:lumMod val="60000"/>
                    <a:lumOff val="40000"/>
                  </a:schemeClr>
                </a:solidFill>
              </a:rPr>
              <a:t>Polymorphism allows abstract operations to be defined and invoked</a:t>
            </a:r>
            <a:endParaRPr lang="en-US" sz="2800" dirty="0">
              <a:solidFill>
                <a:schemeClr val="accent4">
                  <a:lumMod val="60000"/>
                  <a:lumOff val="4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292524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22</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GB" sz="5400" b="1" i="1" kern="1200" dirty="0">
                <a:solidFill>
                  <a:schemeClr val="accent4"/>
                </a:solidFill>
                <a:latin typeface="Calibri"/>
              </a:rPr>
              <a:t>How polymorphism works</a:t>
            </a:r>
            <a:endParaRPr lang="en-US" sz="5400" b="1" i="1" kern="1200" dirty="0">
              <a:solidFill>
                <a:schemeClr val="accent4"/>
              </a:solidFill>
              <a:latin typeface="Calibri"/>
            </a:endParaRP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2056209" y="3420576"/>
            <a:ext cx="18030611" cy="4401205"/>
          </a:xfrm>
          <a:prstGeom prst="rect">
            <a:avLst/>
          </a:prstGeom>
        </p:spPr>
        <p:txBody>
          <a:bodyPr wrap="square">
            <a:spAutoFit/>
          </a:bodyPr>
          <a:lstStyle/>
          <a:p>
            <a:pPr marL="571500" indent="-571500" algn="l">
              <a:buFont typeface="Arial" panose="020B0604020202020204" pitchFamily="34" charset="0"/>
              <a:buChar char="•"/>
            </a:pPr>
            <a:r>
              <a:rPr lang="en-US" sz="3200" dirty="0">
                <a:solidFill>
                  <a:schemeClr val="accent4">
                    <a:lumMod val="60000"/>
                    <a:lumOff val="40000"/>
                  </a:schemeClr>
                </a:solidFill>
              </a:rPr>
              <a:t>Polymorphism ensures that the appropriate method of the subclass is called through its base class interface</a:t>
            </a:r>
          </a:p>
          <a:p>
            <a:pPr marL="571500" lvl="1" indent="-571500" algn="l">
              <a:buFont typeface="Arial" panose="020B0604020202020204" pitchFamily="34" charset="0"/>
              <a:buChar char="•"/>
            </a:pPr>
            <a:endParaRPr lang="en-GB" sz="3200" dirty="0">
              <a:solidFill>
                <a:schemeClr val="accent4">
                  <a:lumMod val="60000"/>
                  <a:lumOff val="40000"/>
                </a:schemeClr>
              </a:solidFill>
            </a:endParaRPr>
          </a:p>
          <a:p>
            <a:pPr marL="571500" indent="-571500" algn="l">
              <a:buFont typeface="Arial" panose="020B0604020202020204" pitchFamily="34" charset="0"/>
              <a:buChar char="•"/>
            </a:pPr>
            <a:r>
              <a:rPr lang="en-US" sz="3200" dirty="0">
                <a:solidFill>
                  <a:schemeClr val="accent4">
                    <a:lumMod val="60000"/>
                    <a:lumOff val="40000"/>
                  </a:schemeClr>
                </a:solidFill>
              </a:rPr>
              <a:t>Polymorphism is implemented using a technique called late method binding. </a:t>
            </a:r>
          </a:p>
          <a:p>
            <a:pPr lvl="1" algn="l"/>
            <a:r>
              <a:rPr lang="en-US" sz="3200" dirty="0">
                <a:solidFill>
                  <a:schemeClr val="accent4">
                    <a:lumMod val="60000"/>
                    <a:lumOff val="40000"/>
                  </a:schemeClr>
                </a:solidFill>
              </a:rPr>
              <a:t>		- The exact method to be called is determined at runtime, just before performing the call</a:t>
            </a:r>
          </a:p>
          <a:p>
            <a:pPr lvl="1" algn="l">
              <a:buClr>
                <a:srgbClr val="8FD600"/>
              </a:buClr>
            </a:pPr>
            <a:r>
              <a:rPr lang="en-US" sz="3200" dirty="0">
                <a:solidFill>
                  <a:schemeClr val="accent4">
                    <a:lumMod val="60000"/>
                    <a:lumOff val="40000"/>
                  </a:schemeClr>
                </a:solidFill>
              </a:rPr>
              <a:t>		- Applied for all </a:t>
            </a:r>
            <a:r>
              <a:rPr lang="en-US" sz="3200" dirty="0">
                <a:solidFill>
                  <a:schemeClr val="accent4">
                    <a:lumMod val="60000"/>
                    <a:lumOff val="40000"/>
                  </a:schemeClr>
                </a:solidFill>
                <a:latin typeface="Consolas" pitchFamily="49" charset="0"/>
                <a:cs typeface="Consolas" pitchFamily="49" charset="0"/>
              </a:rPr>
              <a:t>abstract</a:t>
            </a:r>
            <a:r>
              <a:rPr lang="en-US" sz="3200" dirty="0">
                <a:solidFill>
                  <a:schemeClr val="accent4">
                    <a:lumMod val="60000"/>
                    <a:lumOff val="40000"/>
                  </a:schemeClr>
                </a:solidFill>
              </a:rPr>
              <a:t> / </a:t>
            </a:r>
            <a:r>
              <a:rPr lang="en-US" sz="3200" dirty="0">
                <a:solidFill>
                  <a:schemeClr val="accent4">
                    <a:lumMod val="60000"/>
                    <a:lumOff val="40000"/>
                  </a:schemeClr>
                </a:solidFill>
                <a:latin typeface="Consolas" pitchFamily="49" charset="0"/>
                <a:cs typeface="Consolas" pitchFamily="49" charset="0"/>
              </a:rPr>
              <a:t>virtual</a:t>
            </a:r>
            <a:r>
              <a:rPr lang="en-US" sz="3200" dirty="0">
                <a:solidFill>
                  <a:schemeClr val="accent4">
                    <a:lumMod val="60000"/>
                    <a:lumOff val="40000"/>
                  </a:schemeClr>
                </a:solidFill>
              </a:rPr>
              <a:t> methods</a:t>
            </a:r>
          </a:p>
          <a:p>
            <a:pPr algn="l"/>
            <a:r>
              <a:rPr lang="en-US" sz="3200" dirty="0">
                <a:solidFill>
                  <a:schemeClr val="accent4">
                    <a:lumMod val="60000"/>
                    <a:lumOff val="40000"/>
                  </a:schemeClr>
                </a:solidFill>
              </a:rPr>
              <a:t>		- Late binding(runtime time) is a bit slower than early binding(compile time)</a:t>
            </a:r>
          </a:p>
          <a:p>
            <a:pPr marL="571500" lvl="1" indent="-571500" algn="l">
              <a:buFont typeface="Arial" panose="020B0604020202020204" pitchFamily="34" charset="0"/>
              <a:buChar char="•"/>
            </a:pPr>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267497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23</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GB" sz="5400" b="1" i="1" kern="1200" dirty="0">
                <a:solidFill>
                  <a:schemeClr val="accent4"/>
                </a:solidFill>
                <a:latin typeface="Calibri"/>
              </a:rPr>
              <a:t>Polymorphism example</a:t>
            </a:r>
            <a:endParaRPr lang="en-US" sz="5400" b="1" i="1" kern="1200" dirty="0">
              <a:solidFill>
                <a:schemeClr val="accent4"/>
              </a:solidFill>
              <a:latin typeface="Calibri"/>
            </a:endParaRP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2056209" y="3420576"/>
            <a:ext cx="18030611" cy="954107"/>
          </a:xfrm>
          <a:prstGeom prst="rect">
            <a:avLst/>
          </a:prstGeom>
        </p:spPr>
        <p:txBody>
          <a:bodyPr wrap="square">
            <a:spAutoFit/>
          </a:bodyPr>
          <a:lstStyle/>
          <a:p>
            <a:pPr marL="571500" lvl="1" indent="-571500" algn="l">
              <a:buFont typeface="Arial" panose="020B0604020202020204" pitchFamily="34" charset="0"/>
              <a:buChar char="•"/>
            </a:pPr>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
        <p:nvSpPr>
          <p:cNvPr id="7" name="Rectangle 5">
            <a:extLst>
              <a:ext uri="{FF2B5EF4-FFF2-40B4-BE49-F238E27FC236}">
                <a16:creationId xmlns:a16="http://schemas.microsoft.com/office/drawing/2014/main" id="{ADA56F6F-68F1-4866-82AF-F3338F617DAA}"/>
              </a:ext>
            </a:extLst>
          </p:cNvPr>
          <p:cNvSpPr>
            <a:spLocks noChangeArrowheads="1"/>
          </p:cNvSpPr>
          <p:nvPr/>
        </p:nvSpPr>
        <p:spPr bwMode="auto">
          <a:xfrm>
            <a:off x="7086600" y="8079529"/>
            <a:ext cx="3570287" cy="1400175"/>
          </a:xfrm>
          <a:prstGeom prst="rect">
            <a:avLst/>
          </a:prstGeom>
          <a:solidFill>
            <a:srgbClr val="B5DBE5">
              <a:alpha val="14902"/>
            </a:srgbClr>
          </a:solidFill>
          <a:ln w="12700" algn="ctr">
            <a:solidFill>
              <a:schemeClr val="accent5">
                <a:lumMod val="60000"/>
                <a:lumOff val="40000"/>
              </a:schemeClr>
            </a:solidFill>
            <a:miter lim="800000"/>
            <a:headEnd/>
            <a:tailEnd/>
          </a:ln>
          <a:effectLst/>
        </p:spPr>
        <p:txBody>
          <a:bodyPr wrap="none" anchor="ctr"/>
          <a:lstStyle/>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override … CalcSurface() </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  return size * size;</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a:t>
            </a:r>
          </a:p>
        </p:txBody>
      </p:sp>
      <p:sp>
        <p:nvSpPr>
          <p:cNvPr id="8" name="Rectangle 7">
            <a:extLst>
              <a:ext uri="{FF2B5EF4-FFF2-40B4-BE49-F238E27FC236}">
                <a16:creationId xmlns:a16="http://schemas.microsoft.com/office/drawing/2014/main" id="{C127BEE6-7991-4444-B9C4-72C4F84C15EE}"/>
              </a:ext>
            </a:extLst>
          </p:cNvPr>
          <p:cNvSpPr>
            <a:spLocks noChangeArrowheads="1"/>
          </p:cNvSpPr>
          <p:nvPr/>
        </p:nvSpPr>
        <p:spPr bwMode="auto">
          <a:xfrm>
            <a:off x="10988675" y="8079529"/>
            <a:ext cx="4392613" cy="1400175"/>
          </a:xfrm>
          <a:prstGeom prst="rect">
            <a:avLst/>
          </a:prstGeom>
          <a:solidFill>
            <a:srgbClr val="B5DBE5">
              <a:alpha val="14902"/>
            </a:srgbClr>
          </a:solidFill>
          <a:ln w="12700" algn="ctr">
            <a:solidFill>
              <a:schemeClr val="accent5">
                <a:lumMod val="60000"/>
                <a:lumOff val="40000"/>
              </a:schemeClr>
            </a:solidFill>
            <a:miter lim="800000"/>
            <a:headEnd/>
            <a:tailEnd/>
          </a:ln>
          <a:effectLst/>
        </p:spPr>
        <p:txBody>
          <a:bodyPr wrap="none" anchor="ctr"/>
          <a:lstStyle/>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override double CalcSurface() </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  return PI * radius * raduis;</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a:t>
            </a:r>
          </a:p>
        </p:txBody>
      </p:sp>
      <p:sp>
        <p:nvSpPr>
          <p:cNvPr id="9" name="AutoShape 8">
            <a:extLst>
              <a:ext uri="{FF2B5EF4-FFF2-40B4-BE49-F238E27FC236}">
                <a16:creationId xmlns:a16="http://schemas.microsoft.com/office/drawing/2014/main" id="{5BD1D381-0335-4B83-9066-09527BE78A79}"/>
              </a:ext>
            </a:extLst>
          </p:cNvPr>
          <p:cNvSpPr>
            <a:spLocks noChangeArrowheads="1"/>
          </p:cNvSpPr>
          <p:nvPr/>
        </p:nvSpPr>
        <p:spPr bwMode="auto">
          <a:xfrm>
            <a:off x="7375524" y="3931313"/>
            <a:ext cx="1539876" cy="790575"/>
          </a:xfrm>
          <a:prstGeom prst="wedgeRoundRectCallout">
            <a:avLst>
              <a:gd name="adj1" fmla="val 110222"/>
              <a:gd name="adj2" fmla="val -13255"/>
              <a:gd name="adj3" fmla="val 16667"/>
            </a:avLst>
          </a:prstGeom>
          <a:solidFill>
            <a:srgbClr val="9F8471"/>
          </a:solidFill>
          <a:ln w="9525" algn="ctr">
            <a:solidFill>
              <a:srgbClr val="F5FFE0"/>
            </a:solidFill>
            <a:miter lim="800000"/>
            <a:headEnd/>
            <a:tailEnd/>
          </a:ln>
          <a:effectLst/>
        </p:spPr>
        <p:txBody>
          <a:bodyPr anchor="ctr"/>
          <a:lstStyle/>
          <a:p>
            <a:pPr algn="ctr">
              <a:defRPr/>
            </a:pPr>
            <a:r>
              <a:rPr lang="en-US" sz="2400" b="1" dirty="0">
                <a:solidFill>
                  <a:srgbClr val="F7FFE7"/>
                </a:solidFill>
                <a:effectLst>
                  <a:outerShdw blurRad="38100" dist="38100" dir="2700000" algn="tl">
                    <a:srgbClr val="000000">
                      <a:alpha val="43137"/>
                    </a:srgbClr>
                  </a:outerShdw>
                </a:effectLst>
              </a:rPr>
              <a:t>Abstract class</a:t>
            </a:r>
            <a:endParaRPr lang="bg-BG" sz="2400" b="1" dirty="0">
              <a:solidFill>
                <a:srgbClr val="F7FFE7"/>
              </a:solidFill>
              <a:effectLst>
                <a:outerShdw blurRad="38100" dist="38100" dir="2700000" algn="tl">
                  <a:srgbClr val="000000">
                    <a:alpha val="43137"/>
                  </a:srgbClr>
                </a:outerShdw>
              </a:effectLst>
            </a:endParaRPr>
          </a:p>
        </p:txBody>
      </p:sp>
      <p:sp>
        <p:nvSpPr>
          <p:cNvPr id="10" name="AutoShape 9">
            <a:extLst>
              <a:ext uri="{FF2B5EF4-FFF2-40B4-BE49-F238E27FC236}">
                <a16:creationId xmlns:a16="http://schemas.microsoft.com/office/drawing/2014/main" id="{9C7ABACB-2F75-4590-AEA4-2BA2298CDAA5}"/>
              </a:ext>
            </a:extLst>
          </p:cNvPr>
          <p:cNvSpPr>
            <a:spLocks noChangeArrowheads="1"/>
          </p:cNvSpPr>
          <p:nvPr/>
        </p:nvSpPr>
        <p:spPr bwMode="auto">
          <a:xfrm>
            <a:off x="13925550" y="4102763"/>
            <a:ext cx="1447800" cy="792162"/>
          </a:xfrm>
          <a:prstGeom prst="wedgeRoundRectCallout">
            <a:avLst>
              <a:gd name="adj1" fmla="val -108051"/>
              <a:gd name="adj2" fmla="val 57213"/>
              <a:gd name="adj3" fmla="val 16667"/>
            </a:avLst>
          </a:prstGeom>
          <a:solidFill>
            <a:srgbClr val="9F8471"/>
          </a:solidFill>
          <a:ln w="9525" algn="ctr">
            <a:solidFill>
              <a:srgbClr val="F5FFE0"/>
            </a:solidFill>
            <a:miter lim="800000"/>
            <a:headEnd/>
            <a:tailEnd/>
          </a:ln>
          <a:effectLst/>
        </p:spPr>
        <p:txBody>
          <a:bodyPr anchor="ctr"/>
          <a:lstStyle/>
          <a:p>
            <a:pPr algn="ctr">
              <a:defRPr/>
            </a:pPr>
            <a:r>
              <a:rPr lang="en-US" sz="2400" b="1" dirty="0">
                <a:solidFill>
                  <a:srgbClr val="F7FFE7"/>
                </a:solidFill>
                <a:effectLst>
                  <a:outerShdw blurRad="38100" dist="38100" dir="2700000" algn="tl">
                    <a:srgbClr val="000000">
                      <a:alpha val="43137"/>
                    </a:srgbClr>
                  </a:outerShdw>
                </a:effectLst>
              </a:rPr>
              <a:t>Abstract action</a:t>
            </a:r>
            <a:endParaRPr lang="bg-BG" sz="2400" b="1" dirty="0">
              <a:solidFill>
                <a:srgbClr val="F7FFE7"/>
              </a:solidFill>
              <a:effectLst>
                <a:outerShdw blurRad="38100" dist="38100" dir="2700000" algn="tl">
                  <a:srgbClr val="000000">
                    <a:alpha val="43137"/>
                  </a:srgbClr>
                </a:outerShdw>
              </a:effectLst>
            </a:endParaRPr>
          </a:p>
        </p:txBody>
      </p:sp>
      <p:sp>
        <p:nvSpPr>
          <p:cNvPr id="11" name="AutoShape 10">
            <a:extLst>
              <a:ext uri="{FF2B5EF4-FFF2-40B4-BE49-F238E27FC236}">
                <a16:creationId xmlns:a16="http://schemas.microsoft.com/office/drawing/2014/main" id="{E7450192-D04C-4DF3-BE74-5CFAAD44D882}"/>
              </a:ext>
            </a:extLst>
          </p:cNvPr>
          <p:cNvSpPr>
            <a:spLocks noChangeArrowheads="1"/>
          </p:cNvSpPr>
          <p:nvPr/>
        </p:nvSpPr>
        <p:spPr bwMode="auto">
          <a:xfrm>
            <a:off x="7239000" y="5683913"/>
            <a:ext cx="1652587" cy="792162"/>
          </a:xfrm>
          <a:prstGeom prst="wedgeRoundRectCallout">
            <a:avLst>
              <a:gd name="adj1" fmla="val 89028"/>
              <a:gd name="adj2" fmla="val 24949"/>
              <a:gd name="adj3" fmla="val 16667"/>
            </a:avLst>
          </a:prstGeom>
          <a:solidFill>
            <a:srgbClr val="9F8471"/>
          </a:solidFill>
          <a:ln w="9525" algn="ctr">
            <a:solidFill>
              <a:srgbClr val="F5FFE0"/>
            </a:solidFill>
            <a:miter lim="800000"/>
            <a:headEnd/>
            <a:tailEnd/>
          </a:ln>
          <a:effectLst/>
        </p:spPr>
        <p:txBody>
          <a:bodyPr anchor="ctr"/>
          <a:lstStyle/>
          <a:p>
            <a:pPr algn="ctr">
              <a:defRPr/>
            </a:pPr>
            <a:r>
              <a:rPr lang="en-US" sz="2400" b="1" dirty="0">
                <a:solidFill>
                  <a:srgbClr val="F7FFE7"/>
                </a:solidFill>
                <a:effectLst>
                  <a:outerShdw blurRad="38100" dist="38100" dir="2700000" algn="tl">
                    <a:srgbClr val="000000">
                      <a:alpha val="43137"/>
                    </a:srgbClr>
                  </a:outerShdw>
                </a:effectLst>
              </a:rPr>
              <a:t>Concrete class</a:t>
            </a:r>
            <a:endParaRPr lang="bg-BG" sz="2400" b="1" dirty="0">
              <a:solidFill>
                <a:srgbClr val="F7FFE7"/>
              </a:solidFill>
              <a:effectLst>
                <a:outerShdw blurRad="38100" dist="38100" dir="2700000" algn="tl">
                  <a:srgbClr val="000000">
                    <a:alpha val="43137"/>
                  </a:srgbClr>
                </a:outerShdw>
              </a:effectLst>
            </a:endParaRPr>
          </a:p>
        </p:txBody>
      </p:sp>
      <p:sp>
        <p:nvSpPr>
          <p:cNvPr id="12" name="AutoShape 11">
            <a:extLst>
              <a:ext uri="{FF2B5EF4-FFF2-40B4-BE49-F238E27FC236}">
                <a16:creationId xmlns:a16="http://schemas.microsoft.com/office/drawing/2014/main" id="{96A746E9-E8D7-4586-A478-19AF74F946F5}"/>
              </a:ext>
            </a:extLst>
          </p:cNvPr>
          <p:cNvSpPr>
            <a:spLocks noChangeArrowheads="1"/>
          </p:cNvSpPr>
          <p:nvPr/>
        </p:nvSpPr>
        <p:spPr bwMode="auto">
          <a:xfrm>
            <a:off x="13796962" y="6812705"/>
            <a:ext cx="1595438" cy="762000"/>
          </a:xfrm>
          <a:prstGeom prst="wedgeRoundRectCallout">
            <a:avLst>
              <a:gd name="adj1" fmla="val -93005"/>
              <a:gd name="adj2" fmla="val 134329"/>
              <a:gd name="adj3" fmla="val 16667"/>
            </a:avLst>
          </a:prstGeom>
          <a:solidFill>
            <a:srgbClr val="9F8471"/>
          </a:solidFill>
          <a:ln w="9525" algn="ctr">
            <a:solidFill>
              <a:srgbClr val="F5FFE0"/>
            </a:solidFill>
            <a:miter lim="800000"/>
            <a:headEnd/>
            <a:tailEnd/>
          </a:ln>
          <a:effectLst/>
        </p:spPr>
        <p:txBody>
          <a:bodyPr anchor="ctr"/>
          <a:lstStyle/>
          <a:p>
            <a:pPr algn="ctr">
              <a:defRPr/>
            </a:pPr>
            <a:r>
              <a:rPr lang="en-US" sz="2400" b="1" dirty="0">
                <a:solidFill>
                  <a:srgbClr val="F7FFE7"/>
                </a:solidFill>
                <a:effectLst>
                  <a:outerShdw blurRad="38100" dist="38100" dir="2700000" algn="tl">
                    <a:srgbClr val="000000">
                      <a:alpha val="43137"/>
                    </a:srgbClr>
                  </a:outerShdw>
                </a:effectLst>
              </a:rPr>
              <a:t>Overriden action</a:t>
            </a:r>
            <a:endParaRPr lang="bg-BG" sz="2400" b="1" dirty="0">
              <a:solidFill>
                <a:srgbClr val="F7FFE7"/>
              </a:solidFill>
              <a:effectLst>
                <a:outerShdw blurRad="38100" dist="38100" dir="2700000" algn="tl">
                  <a:srgbClr val="000000">
                    <a:alpha val="43137"/>
                  </a:srgbClr>
                </a:outerShdw>
              </a:effectLst>
            </a:endParaRPr>
          </a:p>
        </p:txBody>
      </p:sp>
      <p:sp>
        <p:nvSpPr>
          <p:cNvPr id="13" name="AutoShape 12">
            <a:extLst>
              <a:ext uri="{FF2B5EF4-FFF2-40B4-BE49-F238E27FC236}">
                <a16:creationId xmlns:a16="http://schemas.microsoft.com/office/drawing/2014/main" id="{2399ACB6-4718-4D2C-9425-5A6FC36E48B8}"/>
              </a:ext>
            </a:extLst>
          </p:cNvPr>
          <p:cNvSpPr>
            <a:spLocks noChangeArrowheads="1"/>
          </p:cNvSpPr>
          <p:nvPr/>
        </p:nvSpPr>
        <p:spPr bwMode="auto">
          <a:xfrm>
            <a:off x="7239000" y="6812705"/>
            <a:ext cx="1595438" cy="762000"/>
          </a:xfrm>
          <a:prstGeom prst="wedgeRoundRectCallout">
            <a:avLst>
              <a:gd name="adj1" fmla="val 64843"/>
              <a:gd name="adj2" fmla="val 132560"/>
              <a:gd name="adj3" fmla="val 16667"/>
            </a:avLst>
          </a:prstGeom>
          <a:solidFill>
            <a:srgbClr val="9F8471"/>
          </a:solidFill>
          <a:ln w="9525" algn="ctr">
            <a:solidFill>
              <a:srgbClr val="F5FFE0"/>
            </a:solidFill>
            <a:miter lim="800000"/>
            <a:headEnd/>
            <a:tailEnd/>
          </a:ln>
          <a:effectLst/>
        </p:spPr>
        <p:txBody>
          <a:bodyPr anchor="ctr"/>
          <a:lstStyle/>
          <a:p>
            <a:pPr algn="ctr">
              <a:defRPr/>
            </a:pPr>
            <a:r>
              <a:rPr lang="en-US" sz="2400" b="1" dirty="0">
                <a:solidFill>
                  <a:srgbClr val="F7FFE7"/>
                </a:solidFill>
                <a:effectLst>
                  <a:outerShdw blurRad="38100" dist="38100" dir="2700000" algn="tl">
                    <a:srgbClr val="000000">
                      <a:alpha val="43137"/>
                    </a:srgbClr>
                  </a:outerShdw>
                </a:effectLst>
              </a:rPr>
              <a:t>Overriden action</a:t>
            </a:r>
            <a:endParaRPr lang="bg-BG" sz="2400" b="1" dirty="0">
              <a:solidFill>
                <a:srgbClr val="F7FFE7"/>
              </a:solidFill>
              <a:effectLst>
                <a:outerShdw blurRad="38100" dist="38100" dir="2700000" algn="tl">
                  <a:srgbClr val="000000">
                    <a:alpha val="43137"/>
                  </a:srgbClr>
                </a:outerShdw>
              </a:effectLst>
            </a:endParaRPr>
          </a:p>
        </p:txBody>
      </p:sp>
      <p:sp>
        <p:nvSpPr>
          <p:cNvPr id="15" name="Line 13">
            <a:extLst>
              <a:ext uri="{FF2B5EF4-FFF2-40B4-BE49-F238E27FC236}">
                <a16:creationId xmlns:a16="http://schemas.microsoft.com/office/drawing/2014/main" id="{9CFCF3DB-B161-4B5E-9528-3338CB5C3A89}"/>
              </a:ext>
            </a:extLst>
          </p:cNvPr>
          <p:cNvSpPr>
            <a:spLocks noChangeShapeType="1"/>
          </p:cNvSpPr>
          <p:nvPr/>
        </p:nvSpPr>
        <p:spPr bwMode="auto">
          <a:xfrm flipH="1">
            <a:off x="9764712" y="7512713"/>
            <a:ext cx="217487" cy="652463"/>
          </a:xfrm>
          <a:prstGeom prst="line">
            <a:avLst/>
          </a:prstGeom>
          <a:noFill/>
          <a:ln w="25400">
            <a:solidFill>
              <a:schemeClr val="accent5">
                <a:lumMod val="20000"/>
                <a:lumOff val="80000"/>
              </a:schemeClr>
            </a:solidFill>
            <a:round/>
            <a:headEnd/>
            <a:tailEnd type="triangle" w="lg" len="lg"/>
          </a:ln>
          <a:effectLst>
            <a:outerShdw dist="17961" dir="2700000" algn="ctr" rotWithShape="0">
              <a:schemeClr val="bg1">
                <a:lumMod val="85000"/>
                <a:lumOff val="15000"/>
              </a:schemeClr>
            </a:outerShdw>
          </a:effectLst>
        </p:spPr>
        <p:txBody>
          <a:bodyPr anchor="ctr"/>
          <a:lstStyle/>
          <a:p>
            <a:pPr>
              <a:defRPr/>
            </a:pPr>
            <a:endParaRPr lang="bg-BG"/>
          </a:p>
        </p:txBody>
      </p:sp>
      <p:sp>
        <p:nvSpPr>
          <p:cNvPr id="16" name="Line 14">
            <a:extLst>
              <a:ext uri="{FF2B5EF4-FFF2-40B4-BE49-F238E27FC236}">
                <a16:creationId xmlns:a16="http://schemas.microsoft.com/office/drawing/2014/main" id="{F16CD9B8-2E08-4DBD-A239-46FC739D6E20}"/>
              </a:ext>
            </a:extLst>
          </p:cNvPr>
          <p:cNvSpPr>
            <a:spLocks noChangeShapeType="1"/>
          </p:cNvSpPr>
          <p:nvPr/>
        </p:nvSpPr>
        <p:spPr bwMode="auto">
          <a:xfrm flipH="1">
            <a:off x="12255500" y="7512713"/>
            <a:ext cx="241300" cy="696913"/>
          </a:xfrm>
          <a:prstGeom prst="line">
            <a:avLst/>
          </a:prstGeom>
          <a:noFill/>
          <a:ln w="25400">
            <a:solidFill>
              <a:schemeClr val="accent5">
                <a:lumMod val="20000"/>
                <a:lumOff val="80000"/>
              </a:schemeClr>
            </a:solidFill>
            <a:round/>
            <a:headEnd/>
            <a:tailEnd type="triangle" w="lg" len="lg"/>
          </a:ln>
          <a:effectLst>
            <a:outerShdw dist="17961" dir="2700000" algn="ctr" rotWithShape="0">
              <a:schemeClr val="bg1">
                <a:lumMod val="85000"/>
                <a:lumOff val="15000"/>
              </a:schemeClr>
            </a:outerShdw>
          </a:effectLst>
        </p:spPr>
        <p:txBody>
          <a:bodyPr anchor="ctr"/>
          <a:lstStyle/>
          <a:p>
            <a:pPr>
              <a:defRPr/>
            </a:pPr>
            <a:endParaRPr lang="bg-BG"/>
          </a:p>
        </p:txBody>
      </p:sp>
      <p:sp>
        <p:nvSpPr>
          <p:cNvPr id="17" name="Rectangle 3">
            <a:extLst>
              <a:ext uri="{FF2B5EF4-FFF2-40B4-BE49-F238E27FC236}">
                <a16:creationId xmlns:a16="http://schemas.microsoft.com/office/drawing/2014/main" id="{611B57B2-A690-4378-B475-E950DEE4AAA3}"/>
              </a:ext>
            </a:extLst>
          </p:cNvPr>
          <p:cNvSpPr>
            <a:spLocks noChangeArrowheads="1"/>
          </p:cNvSpPr>
          <p:nvPr/>
        </p:nvSpPr>
        <p:spPr bwMode="auto">
          <a:xfrm>
            <a:off x="9677400" y="3993683"/>
            <a:ext cx="3505200" cy="3810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Figure</a:t>
            </a:r>
          </a:p>
        </p:txBody>
      </p:sp>
      <p:sp>
        <p:nvSpPr>
          <p:cNvPr id="18" name="Rectangle 4">
            <a:extLst>
              <a:ext uri="{FF2B5EF4-FFF2-40B4-BE49-F238E27FC236}">
                <a16:creationId xmlns:a16="http://schemas.microsoft.com/office/drawing/2014/main" id="{B5210D2D-0CB5-488F-8B4C-2E91F2D501B8}"/>
              </a:ext>
            </a:extLst>
          </p:cNvPr>
          <p:cNvSpPr>
            <a:spLocks noChangeArrowheads="1"/>
          </p:cNvSpPr>
          <p:nvPr/>
        </p:nvSpPr>
        <p:spPr bwMode="auto">
          <a:xfrm>
            <a:off x="9677400" y="4374683"/>
            <a:ext cx="3505200" cy="380999"/>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spcBef>
                <a:spcPts val="0"/>
              </a:spcBef>
              <a:buClr>
                <a:schemeClr val="accent5">
                  <a:lumMod val="40000"/>
                  <a:lumOff val="60000"/>
                </a:schemeClr>
              </a:buClr>
              <a:buSzPct val="70000"/>
            </a:pPr>
            <a:endParaRPr lang="en-US" sz="24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Rectangle 3">
            <a:extLst>
              <a:ext uri="{FF2B5EF4-FFF2-40B4-BE49-F238E27FC236}">
                <a16:creationId xmlns:a16="http://schemas.microsoft.com/office/drawing/2014/main" id="{946C9E9E-D9D1-4B6F-883A-20EBB203D9AD}"/>
              </a:ext>
            </a:extLst>
          </p:cNvPr>
          <p:cNvSpPr>
            <a:spLocks noChangeArrowheads="1"/>
          </p:cNvSpPr>
          <p:nvPr/>
        </p:nvSpPr>
        <p:spPr bwMode="auto">
          <a:xfrm>
            <a:off x="9372600" y="6064913"/>
            <a:ext cx="1828800" cy="3810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Square</a:t>
            </a:r>
          </a:p>
        </p:txBody>
      </p:sp>
      <p:sp>
        <p:nvSpPr>
          <p:cNvPr id="20" name="Rectangle 4">
            <a:extLst>
              <a:ext uri="{FF2B5EF4-FFF2-40B4-BE49-F238E27FC236}">
                <a16:creationId xmlns:a16="http://schemas.microsoft.com/office/drawing/2014/main" id="{7CE38F6E-0320-4529-9775-17DCB0462FB2}"/>
              </a:ext>
            </a:extLst>
          </p:cNvPr>
          <p:cNvSpPr>
            <a:spLocks noChangeArrowheads="1"/>
          </p:cNvSpPr>
          <p:nvPr/>
        </p:nvSpPr>
        <p:spPr bwMode="auto">
          <a:xfrm>
            <a:off x="9372600" y="6445913"/>
            <a:ext cx="1828800" cy="9144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-x : int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-y : int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-size : int</a:t>
            </a:r>
          </a:p>
        </p:txBody>
      </p:sp>
      <p:sp>
        <p:nvSpPr>
          <p:cNvPr id="21" name="Rectangle 5">
            <a:extLst>
              <a:ext uri="{FF2B5EF4-FFF2-40B4-BE49-F238E27FC236}">
                <a16:creationId xmlns:a16="http://schemas.microsoft.com/office/drawing/2014/main" id="{47089C93-AC63-4B4C-887E-8BD56B1F3777}"/>
              </a:ext>
            </a:extLst>
          </p:cNvPr>
          <p:cNvSpPr>
            <a:spLocks noChangeArrowheads="1"/>
          </p:cNvSpPr>
          <p:nvPr/>
        </p:nvSpPr>
        <p:spPr bwMode="auto">
          <a:xfrm>
            <a:off x="9372600" y="7360313"/>
            <a:ext cx="1828800" cy="3048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1">
            <a:noAutofit/>
          </a:bodyPr>
          <a:lstStyle/>
          <a:p>
            <a:pPr algn="ctr" eaLnBrk="0" hangingPunct="0">
              <a:lnSpc>
                <a:spcPts val="3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2" name="Rectangle 3">
            <a:extLst>
              <a:ext uri="{FF2B5EF4-FFF2-40B4-BE49-F238E27FC236}">
                <a16:creationId xmlns:a16="http://schemas.microsoft.com/office/drawing/2014/main" id="{1733D588-8897-468D-B2AE-CADCB6B6CB25}"/>
              </a:ext>
            </a:extLst>
          </p:cNvPr>
          <p:cNvSpPr>
            <a:spLocks noChangeArrowheads="1"/>
          </p:cNvSpPr>
          <p:nvPr/>
        </p:nvSpPr>
        <p:spPr bwMode="auto">
          <a:xfrm>
            <a:off x="11506200" y="6064913"/>
            <a:ext cx="1905000" cy="3810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Circle</a:t>
            </a:r>
          </a:p>
        </p:txBody>
      </p:sp>
      <p:sp>
        <p:nvSpPr>
          <p:cNvPr id="23" name="Rectangle 4">
            <a:extLst>
              <a:ext uri="{FF2B5EF4-FFF2-40B4-BE49-F238E27FC236}">
                <a16:creationId xmlns:a16="http://schemas.microsoft.com/office/drawing/2014/main" id="{C171109B-6B3E-4E00-B2B5-31742EC58435}"/>
              </a:ext>
            </a:extLst>
          </p:cNvPr>
          <p:cNvSpPr>
            <a:spLocks noChangeArrowheads="1"/>
          </p:cNvSpPr>
          <p:nvPr/>
        </p:nvSpPr>
        <p:spPr bwMode="auto">
          <a:xfrm>
            <a:off x="11506200" y="6445913"/>
            <a:ext cx="1905000" cy="9144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-x : int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-y : int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-radius: int</a:t>
            </a:r>
          </a:p>
        </p:txBody>
      </p:sp>
      <p:sp>
        <p:nvSpPr>
          <p:cNvPr id="24" name="Rectangle 5">
            <a:extLst>
              <a:ext uri="{FF2B5EF4-FFF2-40B4-BE49-F238E27FC236}">
                <a16:creationId xmlns:a16="http://schemas.microsoft.com/office/drawing/2014/main" id="{12E0B312-B72C-4E49-B70F-861042896B67}"/>
              </a:ext>
            </a:extLst>
          </p:cNvPr>
          <p:cNvSpPr>
            <a:spLocks noChangeArrowheads="1"/>
          </p:cNvSpPr>
          <p:nvPr/>
        </p:nvSpPr>
        <p:spPr bwMode="auto">
          <a:xfrm>
            <a:off x="11506200" y="7360313"/>
            <a:ext cx="1905000" cy="3048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1">
            <a:noAutofit/>
          </a:bodyPr>
          <a:lstStyle/>
          <a:p>
            <a:pPr algn="ctr" eaLnBrk="0" hangingPunct="0">
              <a:lnSpc>
                <a:spcPts val="3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5" name="Line 35">
            <a:extLst>
              <a:ext uri="{FF2B5EF4-FFF2-40B4-BE49-F238E27FC236}">
                <a16:creationId xmlns:a16="http://schemas.microsoft.com/office/drawing/2014/main" id="{F99010A1-01DC-4EA9-8C9E-1BC67F1EA0BD}"/>
              </a:ext>
            </a:extLst>
          </p:cNvPr>
          <p:cNvSpPr>
            <a:spLocks noChangeShapeType="1"/>
          </p:cNvSpPr>
          <p:nvPr/>
        </p:nvSpPr>
        <p:spPr bwMode="auto">
          <a:xfrm>
            <a:off x="10287000" y="5373237"/>
            <a:ext cx="2521" cy="691675"/>
          </a:xfrm>
          <a:prstGeom prst="line">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6" name="Freeform 37">
            <a:extLst>
              <a:ext uri="{FF2B5EF4-FFF2-40B4-BE49-F238E27FC236}">
                <a16:creationId xmlns:a16="http://schemas.microsoft.com/office/drawing/2014/main" id="{166B0B23-1D56-4227-A514-86F27300A93C}"/>
              </a:ext>
            </a:extLst>
          </p:cNvPr>
          <p:cNvSpPr>
            <a:spLocks/>
          </p:cNvSpPr>
          <p:nvPr/>
        </p:nvSpPr>
        <p:spPr bwMode="auto">
          <a:xfrm>
            <a:off x="10173552" y="5196658"/>
            <a:ext cx="226895" cy="176580"/>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7" name="Line 35">
            <a:extLst>
              <a:ext uri="{FF2B5EF4-FFF2-40B4-BE49-F238E27FC236}">
                <a16:creationId xmlns:a16="http://schemas.microsoft.com/office/drawing/2014/main" id="{38F19625-37DE-41C4-9A38-86D08B82ED84}"/>
              </a:ext>
            </a:extLst>
          </p:cNvPr>
          <p:cNvSpPr>
            <a:spLocks noChangeShapeType="1"/>
          </p:cNvSpPr>
          <p:nvPr/>
        </p:nvSpPr>
        <p:spPr bwMode="auto">
          <a:xfrm>
            <a:off x="12376150" y="5373237"/>
            <a:ext cx="2521" cy="691675"/>
          </a:xfrm>
          <a:prstGeom prst="line">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8" name="Freeform 37">
            <a:extLst>
              <a:ext uri="{FF2B5EF4-FFF2-40B4-BE49-F238E27FC236}">
                <a16:creationId xmlns:a16="http://schemas.microsoft.com/office/drawing/2014/main" id="{FBCB9E7C-9DEA-47D3-975D-2E347E392E6D}"/>
              </a:ext>
            </a:extLst>
          </p:cNvPr>
          <p:cNvSpPr>
            <a:spLocks/>
          </p:cNvSpPr>
          <p:nvPr/>
        </p:nvSpPr>
        <p:spPr bwMode="auto">
          <a:xfrm>
            <a:off x="12262702" y="5196658"/>
            <a:ext cx="226895" cy="176580"/>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9" name="Rectangle 5">
            <a:extLst>
              <a:ext uri="{FF2B5EF4-FFF2-40B4-BE49-F238E27FC236}">
                <a16:creationId xmlns:a16="http://schemas.microsoft.com/office/drawing/2014/main" id="{487B92ED-F2B9-424A-888B-C3B5C211D00A}"/>
              </a:ext>
            </a:extLst>
          </p:cNvPr>
          <p:cNvSpPr>
            <a:spLocks noChangeArrowheads="1"/>
          </p:cNvSpPr>
          <p:nvPr/>
        </p:nvSpPr>
        <p:spPr bwMode="auto">
          <a:xfrm>
            <a:off x="9677400" y="4755683"/>
            <a:ext cx="3505200" cy="42023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1">
            <a:noAutofit/>
          </a:bodyPr>
          <a:lstStyle/>
          <a:p>
            <a:pPr algn="ctr" eaLnBrk="0" hangingPunct="0">
              <a:lnSpc>
                <a:spcPts val="3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+CalcSurface() : double</a:t>
            </a:r>
          </a:p>
        </p:txBody>
      </p:sp>
    </p:spTree>
    <p:extLst>
      <p:ext uri="{BB962C8B-B14F-4D97-AF65-F5344CB8AC3E}">
        <p14:creationId xmlns:p14="http://schemas.microsoft.com/office/powerpoint/2010/main" val="380424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24</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GB" sz="5400" b="1" i="1" kern="1200" dirty="0">
                <a:solidFill>
                  <a:schemeClr val="accent4"/>
                </a:solidFill>
                <a:latin typeface="Calibri"/>
              </a:rPr>
              <a:t>How to achieve polymorphism</a:t>
            </a:r>
            <a:endParaRPr lang="en-US" sz="5400" b="1" i="1" kern="1200" dirty="0">
              <a:solidFill>
                <a:schemeClr val="accent4"/>
              </a:solidFill>
              <a:latin typeface="Calibri"/>
            </a:endParaRP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6501613" cy="3416320"/>
          </a:xfrm>
          <a:prstGeom prst="rect">
            <a:avLst/>
          </a:prstGeom>
        </p:spPr>
        <p:txBody>
          <a:bodyPr wrap="square">
            <a:spAutoFit/>
          </a:bodyPr>
          <a:lstStyle/>
          <a:p>
            <a:pPr marL="571500" lvl="1" indent="-571500" algn="l">
              <a:buFont typeface="Arial" panose="020B0604020202020204" pitchFamily="34" charset="0"/>
              <a:buChar char="•"/>
            </a:pPr>
            <a:r>
              <a:rPr lang="en-GB" sz="3200" dirty="0">
                <a:solidFill>
                  <a:schemeClr val="accent4">
                    <a:lumMod val="60000"/>
                    <a:lumOff val="40000"/>
                  </a:schemeClr>
                </a:solidFill>
              </a:rPr>
              <a:t>Abstract operations are defined in a base class(declared as abstract or virtual) and implemented in child classes</a:t>
            </a:r>
          </a:p>
          <a:p>
            <a:pPr marL="571500" lvl="1" indent="-571500" algn="l">
              <a:buFont typeface="Arial" panose="020B0604020202020204" pitchFamily="34" charset="0"/>
              <a:buChar char="•"/>
            </a:pPr>
            <a:endParaRPr lang="en-GB" sz="3200" dirty="0">
              <a:solidFill>
                <a:schemeClr val="accent4">
                  <a:lumMod val="60000"/>
                  <a:lumOff val="40000"/>
                </a:schemeClr>
              </a:solidFill>
            </a:endParaRPr>
          </a:p>
          <a:p>
            <a:pPr marL="571500" lvl="1" indent="-571500" algn="l">
              <a:buFont typeface="Arial" panose="020B0604020202020204" pitchFamily="34" charset="0"/>
              <a:buChar char="•"/>
            </a:pPr>
            <a:r>
              <a:rPr lang="en-GB" sz="3200" dirty="0">
                <a:solidFill>
                  <a:schemeClr val="accent4">
                    <a:lumMod val="60000"/>
                    <a:lumOff val="40000"/>
                  </a:schemeClr>
                </a:solidFill>
              </a:rPr>
              <a:t>Abstract operations are defined in an interface and implemented in a class, which implements the interface</a:t>
            </a:r>
          </a:p>
          <a:p>
            <a:pPr marL="571500" lvl="1" indent="-571500" algn="l">
              <a:buFont typeface="Arial" panose="020B0604020202020204" pitchFamily="34" charset="0"/>
              <a:buChar char="•"/>
            </a:pPr>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340739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25</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1779985" y="4696655"/>
            <a:ext cx="18364201" cy="2308324"/>
          </a:xfrm>
          <a:prstGeom prst="rect">
            <a:avLst/>
          </a:prstGeom>
        </p:spPr>
        <p:txBody>
          <a:bodyPr wrap="square">
            <a:spAutoFit/>
          </a:bodyPr>
          <a:lstStyle/>
          <a:p>
            <a:pPr lvl="0" defTabSz="914400" hangingPunct="1"/>
            <a:r>
              <a:rPr lang="en-GB" sz="7200" b="1" i="1" kern="1200" dirty="0">
                <a:solidFill>
                  <a:schemeClr val="accent4"/>
                </a:solidFill>
                <a:latin typeface="Calibri"/>
              </a:rPr>
              <a:t>Polymorphism Demo</a:t>
            </a:r>
            <a:endParaRPr lang="en-US" sz="7200" b="1" i="1" kern="1200" dirty="0">
              <a:solidFill>
                <a:schemeClr val="accent4"/>
              </a:solidFill>
              <a:latin typeface="Calibri"/>
            </a:endParaRPr>
          </a:p>
          <a:p>
            <a:pPr marL="742950" lvl="3" indent="-742950" algn="l" defTabSz="914400" hangingPunct="1">
              <a:buAutoNum type="arabicPeriod"/>
            </a:pPr>
            <a:endParaRPr lang="en-US" sz="72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6501613" cy="954107"/>
          </a:xfrm>
          <a:prstGeom prst="rect">
            <a:avLst/>
          </a:prstGeom>
        </p:spPr>
        <p:txBody>
          <a:bodyPr wrap="square">
            <a:spAutoFit/>
          </a:bodyPr>
          <a:lstStyle/>
          <a:p>
            <a:pPr marL="571500" lvl="1" indent="-571500" algn="l">
              <a:buFont typeface="Arial" panose="020B0604020202020204" pitchFamily="34" charset="0"/>
              <a:buChar char="•"/>
            </a:pPr>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195062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SB-gate-soccerBall.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280" name="Shape 280"/>
          <p:cNvSpPr/>
          <p:nvPr/>
        </p:nvSpPr>
        <p:spPr>
          <a:xfrm>
            <a:off x="2612507" y="5273619"/>
            <a:ext cx="87837" cy="1187561"/>
          </a:xfrm>
          <a:prstGeom prst="rect">
            <a:avLst/>
          </a:prstGeom>
          <a:ln w="12700">
            <a:miter lim="400000"/>
          </a:ln>
          <a:extLst>
            <a:ext uri="{C572A759-6A51-4108-AA02-DFA0A04FC94B}">
              <ma14:wrappingTextBoxFlag xmlns:ma14="http://schemas.microsoft.com/office/mac/drawingml/2011/main" xmlns="" val="1"/>
            </a:ext>
          </a:extLst>
        </p:spPr>
        <p:txBody>
          <a:bodyPr wrap="none" lIns="43462" tIns="43462" rIns="43462" bIns="43462" anchor="ctr">
            <a:spAutoFit/>
          </a:bodyPr>
          <a:lstStyle/>
          <a:p>
            <a:pPr algn="l">
              <a:lnSpc>
                <a:spcPct val="70000"/>
              </a:lnSpc>
              <a:defRPr sz="10000" i="1" cap="all">
                <a:solidFill>
                  <a:srgbClr val="FFFFFF"/>
                </a:solidFill>
                <a:latin typeface="Roboto Condensed Light"/>
                <a:ea typeface="Roboto Condensed Light"/>
                <a:cs typeface="Roboto Condensed Light"/>
                <a:sym typeface="Roboto Condensed Light"/>
              </a:defRPr>
            </a:pPr>
            <a:endParaRPr dirty="0"/>
          </a:p>
        </p:txBody>
      </p:sp>
      <p:sp>
        <p:nvSpPr>
          <p:cNvPr id="4" name="TextBox 3"/>
          <p:cNvSpPr txBox="1"/>
          <p:nvPr/>
        </p:nvSpPr>
        <p:spPr>
          <a:xfrm>
            <a:off x="1757179" y="4873510"/>
            <a:ext cx="11527437" cy="1565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kumimoji="0" lang="en-GB" sz="9600" b="0" i="0" u="none" strike="noStrike" cap="none" spc="0" normalizeH="0" baseline="0" dirty="0">
                <a:ln>
                  <a:noFill/>
                </a:ln>
                <a:solidFill>
                  <a:schemeClr val="bg1"/>
                </a:solidFill>
                <a:effectLst/>
                <a:uFillTx/>
                <a:latin typeface="Roboto Condensed Light"/>
                <a:sym typeface="Helvetica"/>
              </a:rPr>
              <a:t>Exception handling</a:t>
            </a:r>
          </a:p>
        </p:txBody>
      </p:sp>
    </p:spTree>
    <p:extLst>
      <p:ext uri="{BB962C8B-B14F-4D97-AF65-F5344CB8AC3E}">
        <p14:creationId xmlns:p14="http://schemas.microsoft.com/office/powerpoint/2010/main" val="307414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27</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2223278"/>
            <a:ext cx="18364201" cy="923330"/>
          </a:xfrm>
          <a:prstGeom prst="rect">
            <a:avLst/>
          </a:prstGeom>
        </p:spPr>
        <p:txBody>
          <a:bodyPr wrap="square">
            <a:spAutoFit/>
          </a:bodyPr>
          <a:lstStyle/>
          <a:p>
            <a:pPr lvl="0" defTabSz="914400" hangingPunct="1"/>
            <a:r>
              <a:rPr lang="en-GB" sz="5400" b="1" i="1" kern="1200" dirty="0">
                <a:solidFill>
                  <a:schemeClr val="accent4"/>
                </a:solidFill>
                <a:latin typeface="Calibri"/>
              </a:rPr>
              <a:t>Exception handling</a:t>
            </a: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4064891" y="4671377"/>
            <a:ext cx="16501613" cy="2739211"/>
          </a:xfrm>
          <a:prstGeom prst="rect">
            <a:avLst/>
          </a:prstGeom>
        </p:spPr>
        <p:txBody>
          <a:bodyPr wrap="square">
            <a:spAutoFit/>
          </a:bodyPr>
          <a:lstStyle/>
          <a:p>
            <a:pPr marL="457200" indent="-457200" algn="l">
              <a:buFont typeface="Arial" panose="020B0604020202020204" pitchFamily="34" charset="0"/>
              <a:buChar char="•"/>
            </a:pPr>
            <a:r>
              <a:rPr lang="en-US" sz="3200" dirty="0">
                <a:solidFill>
                  <a:schemeClr val="accent4">
                    <a:lumMod val="60000"/>
                    <a:lumOff val="40000"/>
                  </a:schemeClr>
                </a:solidFill>
              </a:rPr>
              <a:t>In OOP exception handling is the main paradigm for error handling</a:t>
            </a:r>
          </a:p>
          <a:p>
            <a:pPr marL="571500" lvl="1" indent="-571500" algn="l">
              <a:buFont typeface="Arial" panose="020B0604020202020204" pitchFamily="34" charset="0"/>
              <a:buChar char="•"/>
            </a:pPr>
            <a:endParaRPr lang="en-GB" sz="3200" dirty="0">
              <a:solidFill>
                <a:schemeClr val="accent4">
                  <a:lumMod val="60000"/>
                  <a:lumOff val="40000"/>
                </a:schemeClr>
              </a:solidFill>
            </a:endParaRPr>
          </a:p>
          <a:p>
            <a:pPr marL="457200" indent="-457200" algn="l">
              <a:spcBef>
                <a:spcPts val="2400"/>
              </a:spcBef>
              <a:buFont typeface="Arial" panose="020B0604020202020204" pitchFamily="34" charset="0"/>
              <a:buChar char="•"/>
            </a:pPr>
            <a:r>
              <a:rPr lang="en-US" sz="3200" dirty="0">
                <a:solidFill>
                  <a:schemeClr val="accent4">
                    <a:lumMod val="60000"/>
                    <a:lumOff val="40000"/>
                  </a:schemeClr>
                </a:solidFill>
              </a:rPr>
              <a:t>Exceptions are handled though the </a:t>
            </a:r>
            <a:r>
              <a:rPr lang="en-US" sz="3200" dirty="0">
                <a:solidFill>
                  <a:schemeClr val="accent4">
                    <a:lumMod val="60000"/>
                    <a:lumOff val="40000"/>
                  </a:schemeClr>
                </a:solidFill>
                <a:latin typeface="Consolas" panose="020B0609020204030204" pitchFamily="49" charset="0"/>
                <a:cs typeface="Consolas" panose="020B0609020204030204" pitchFamily="49" charset="0"/>
              </a:rPr>
              <a:t>try-catch-finally</a:t>
            </a:r>
            <a:r>
              <a:rPr lang="en-US" sz="3200" dirty="0">
                <a:solidFill>
                  <a:schemeClr val="accent4">
                    <a:lumMod val="60000"/>
                    <a:lumOff val="40000"/>
                  </a:schemeClr>
                </a:solidFill>
              </a:rPr>
              <a:t> constructs</a:t>
            </a:r>
          </a:p>
          <a:p>
            <a:pPr marL="571500" lvl="1" indent="-571500" algn="l">
              <a:buFont typeface="Arial" panose="020B0604020202020204" pitchFamily="34" charset="0"/>
              <a:buChar char="•"/>
            </a:pPr>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45769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28</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923330"/>
          </a:xfrm>
          <a:prstGeom prst="rect">
            <a:avLst/>
          </a:prstGeom>
        </p:spPr>
        <p:txBody>
          <a:bodyPr wrap="square">
            <a:spAutoFit/>
          </a:bodyPr>
          <a:lstStyle/>
          <a:p>
            <a:pPr lvl="0" defTabSz="914400" hangingPunct="1"/>
            <a:r>
              <a:rPr lang="en-GB" sz="5400" b="1" i="1" kern="1200" dirty="0">
                <a:solidFill>
                  <a:schemeClr val="accent4"/>
                </a:solidFill>
                <a:latin typeface="Calibri"/>
              </a:rPr>
              <a:t>Exceptions hierarchy</a:t>
            </a: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6501613" cy="1446550"/>
          </a:xfrm>
          <a:prstGeom prst="rect">
            <a:avLst/>
          </a:prstGeom>
        </p:spPr>
        <p:txBody>
          <a:bodyPr wrap="square">
            <a:spAutoFit/>
          </a:bodyPr>
          <a:lstStyle/>
          <a:p>
            <a:pPr marL="457200" indent="-457200" algn="l">
              <a:buFont typeface="Arial" panose="020B0604020202020204" pitchFamily="34" charset="0"/>
              <a:buChar char="•"/>
            </a:pPr>
            <a:r>
              <a:rPr lang="en-US" sz="3200" dirty="0">
                <a:solidFill>
                  <a:schemeClr val="accent4">
                    <a:lumMod val="60000"/>
                    <a:lumOff val="40000"/>
                  </a:schemeClr>
                </a:solidFill>
              </a:rPr>
              <a:t>Exceptions in .NET Framework are organized in a object-oriented in class hierarchy</a:t>
            </a:r>
            <a:endParaRPr lang="en-US" sz="3200" dirty="0">
              <a:solidFill>
                <a:schemeClr val="accent5">
                  <a:lumMod val="20000"/>
                  <a:lumOff val="8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pic>
        <p:nvPicPr>
          <p:cNvPr id="7" name="Picture 4" descr="Exceptions-Hierarchy">
            <a:extLst>
              <a:ext uri="{FF2B5EF4-FFF2-40B4-BE49-F238E27FC236}">
                <a16:creationId xmlns:a16="http://schemas.microsoft.com/office/drawing/2014/main" id="{96A67B42-EDF1-4AD6-976A-B12DD0DCF0A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2039" t="-4600" r="-1981" b="-4447"/>
          <a:stretch>
            <a:fillRect/>
          </a:stretch>
        </p:blipFill>
        <p:spPr bwMode="auto">
          <a:xfrm>
            <a:off x="5754863" y="4993665"/>
            <a:ext cx="11643637" cy="5651838"/>
          </a:xfrm>
          <a:prstGeom prst="roundRect">
            <a:avLst>
              <a:gd name="adj" fmla="val 4241"/>
            </a:avLst>
          </a:prstGeom>
          <a:solidFill>
            <a:schemeClr val="accent5">
              <a:lumMod val="20000"/>
              <a:lumOff val="80000"/>
            </a:schemeClr>
          </a:solidFill>
          <a:ln w="3175" algn="ctr">
            <a:noFill/>
            <a:miter lim="800000"/>
            <a:headEnd/>
            <a:tailEnd/>
          </a:ln>
          <a:effectLst/>
        </p:spPr>
      </p:pic>
    </p:spTree>
    <p:extLst>
      <p:ext uri="{BB962C8B-B14F-4D97-AF65-F5344CB8AC3E}">
        <p14:creationId xmlns:p14="http://schemas.microsoft.com/office/powerpoint/2010/main" val="100321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29</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2223278"/>
            <a:ext cx="18364201" cy="923330"/>
          </a:xfrm>
          <a:prstGeom prst="rect">
            <a:avLst/>
          </a:prstGeom>
        </p:spPr>
        <p:txBody>
          <a:bodyPr wrap="square">
            <a:spAutoFit/>
          </a:bodyPr>
          <a:lstStyle/>
          <a:p>
            <a:pPr lvl="0" defTabSz="914400" hangingPunct="1"/>
            <a:r>
              <a:rPr lang="en-GB" sz="5400" b="1" i="1" kern="1200" dirty="0">
                <a:solidFill>
                  <a:schemeClr val="accent4"/>
                </a:solidFill>
                <a:latin typeface="Calibri"/>
              </a:rPr>
              <a:t>OOP </a:t>
            </a:r>
            <a:r>
              <a:rPr lang="en-GB" sz="5400" b="1" i="1" kern="1200" dirty="0" err="1">
                <a:solidFill>
                  <a:schemeClr val="accent4"/>
                </a:solidFill>
                <a:latin typeface="Calibri"/>
              </a:rPr>
              <a:t>modeling</a:t>
            </a: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4064891" y="4671377"/>
            <a:ext cx="16501613" cy="3416320"/>
          </a:xfrm>
          <a:prstGeom prst="rect">
            <a:avLst/>
          </a:prstGeom>
        </p:spPr>
        <p:txBody>
          <a:bodyPr wrap="square">
            <a:spAutoFit/>
          </a:bodyPr>
          <a:lstStyle/>
          <a:p>
            <a:pPr marL="457200" indent="-457200" algn="l">
              <a:buFont typeface="Arial" panose="020B0604020202020204" pitchFamily="34" charset="0"/>
              <a:buChar char="•"/>
            </a:pPr>
            <a:r>
              <a:rPr lang="en-US" sz="3200" dirty="0">
                <a:solidFill>
                  <a:schemeClr val="accent4">
                    <a:lumMod val="60000"/>
                    <a:lumOff val="40000"/>
                  </a:schemeClr>
                </a:solidFill>
              </a:rPr>
              <a:t>Generalization </a:t>
            </a:r>
          </a:p>
          <a:p>
            <a:pPr marL="457200" indent="-457200" algn="l">
              <a:buFont typeface="Arial" panose="020B0604020202020204" pitchFamily="34" charset="0"/>
              <a:buChar char="•"/>
            </a:pPr>
            <a:r>
              <a:rPr lang="en-US" sz="3200" dirty="0">
                <a:solidFill>
                  <a:schemeClr val="accent4">
                    <a:lumMod val="60000"/>
                    <a:lumOff val="40000"/>
                  </a:schemeClr>
                </a:solidFill>
              </a:rPr>
              <a:t>Specialization</a:t>
            </a:r>
            <a:endParaRPr lang="en-GB" sz="3200" dirty="0">
              <a:solidFill>
                <a:schemeClr val="accent4">
                  <a:lumMod val="60000"/>
                  <a:lumOff val="40000"/>
                </a:schemeClr>
              </a:solidFill>
            </a:endParaRPr>
          </a:p>
          <a:p>
            <a:pPr marL="457200" indent="-457200" algn="l">
              <a:buFont typeface="Arial" panose="020B0604020202020204" pitchFamily="34" charset="0"/>
              <a:buChar char="•"/>
            </a:pPr>
            <a:r>
              <a:rPr lang="en-US" sz="3200" dirty="0">
                <a:solidFill>
                  <a:schemeClr val="accent4">
                    <a:lumMod val="60000"/>
                    <a:lumOff val="40000"/>
                  </a:schemeClr>
                </a:solidFill>
              </a:rPr>
              <a:t>Association</a:t>
            </a:r>
          </a:p>
          <a:p>
            <a:pPr algn="l"/>
            <a:r>
              <a:rPr lang="en-US" sz="3200" dirty="0">
                <a:solidFill>
                  <a:schemeClr val="accent4">
                    <a:lumMod val="60000"/>
                    <a:lumOff val="40000"/>
                  </a:schemeClr>
                </a:solidFill>
              </a:rPr>
              <a:t>	- Composition</a:t>
            </a:r>
          </a:p>
          <a:p>
            <a:pPr algn="l"/>
            <a:r>
              <a:rPr lang="en-US" sz="3200" dirty="0">
                <a:solidFill>
                  <a:schemeClr val="accent4">
                    <a:lumMod val="60000"/>
                    <a:lumOff val="40000"/>
                  </a:schemeClr>
                </a:solidFill>
              </a:rPr>
              <a:t>	- </a:t>
            </a:r>
            <a:r>
              <a:rPr lang="en-GB" sz="3200" dirty="0">
                <a:solidFill>
                  <a:schemeClr val="accent4">
                    <a:lumMod val="60000"/>
                    <a:lumOff val="40000"/>
                  </a:schemeClr>
                </a:solidFill>
              </a:rPr>
              <a:t>Aggregation</a:t>
            </a:r>
            <a:endParaRPr lang="en-US" sz="3200" dirty="0">
              <a:solidFill>
                <a:schemeClr val="accent4">
                  <a:lumMod val="60000"/>
                  <a:lumOff val="40000"/>
                </a:schemeClr>
              </a:solidFill>
            </a:endParaRPr>
          </a:p>
          <a:p>
            <a:pPr marL="571500" lvl="1" indent="-571500" algn="l">
              <a:buFont typeface="Arial" panose="020B0604020202020204" pitchFamily="34" charset="0"/>
              <a:buChar char="•"/>
            </a:pPr>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pic>
        <p:nvPicPr>
          <p:cNvPr id="3" name="Picture 2">
            <a:extLst>
              <a:ext uri="{FF2B5EF4-FFF2-40B4-BE49-F238E27FC236}">
                <a16:creationId xmlns:a16="http://schemas.microsoft.com/office/drawing/2014/main" id="{0BA67BA4-552C-4BD1-AFB8-DE41B94A85CB}"/>
              </a:ext>
            </a:extLst>
          </p:cNvPr>
          <p:cNvPicPr>
            <a:picLocks noChangeAspect="1"/>
          </p:cNvPicPr>
          <p:nvPr/>
        </p:nvPicPr>
        <p:blipFill>
          <a:blip r:embed="rId2"/>
          <a:stretch>
            <a:fillRect/>
          </a:stretch>
        </p:blipFill>
        <p:spPr>
          <a:xfrm>
            <a:off x="8989259" y="4296097"/>
            <a:ext cx="4742239" cy="2755429"/>
          </a:xfrm>
          <a:prstGeom prst="rect">
            <a:avLst/>
          </a:prstGeom>
        </p:spPr>
      </p:pic>
      <p:pic>
        <p:nvPicPr>
          <p:cNvPr id="4" name="Picture 3">
            <a:extLst>
              <a:ext uri="{FF2B5EF4-FFF2-40B4-BE49-F238E27FC236}">
                <a16:creationId xmlns:a16="http://schemas.microsoft.com/office/drawing/2014/main" id="{EA733618-EA46-433C-B04F-29C3BA7A3354}"/>
              </a:ext>
            </a:extLst>
          </p:cNvPr>
          <p:cNvPicPr>
            <a:picLocks noChangeAspect="1"/>
          </p:cNvPicPr>
          <p:nvPr/>
        </p:nvPicPr>
        <p:blipFill>
          <a:blip r:embed="rId3"/>
          <a:stretch>
            <a:fillRect/>
          </a:stretch>
        </p:blipFill>
        <p:spPr>
          <a:xfrm>
            <a:off x="14693764" y="4495342"/>
            <a:ext cx="4245165" cy="2356937"/>
          </a:xfrm>
          <a:prstGeom prst="rect">
            <a:avLst/>
          </a:prstGeom>
        </p:spPr>
      </p:pic>
      <p:pic>
        <p:nvPicPr>
          <p:cNvPr id="5" name="Picture 4">
            <a:extLst>
              <a:ext uri="{FF2B5EF4-FFF2-40B4-BE49-F238E27FC236}">
                <a16:creationId xmlns:a16="http://schemas.microsoft.com/office/drawing/2014/main" id="{93167F70-6969-4587-ACC1-91A8D759094A}"/>
              </a:ext>
            </a:extLst>
          </p:cNvPr>
          <p:cNvPicPr>
            <a:picLocks noChangeAspect="1"/>
          </p:cNvPicPr>
          <p:nvPr/>
        </p:nvPicPr>
        <p:blipFill>
          <a:blip r:embed="rId4"/>
          <a:stretch>
            <a:fillRect/>
          </a:stretch>
        </p:blipFill>
        <p:spPr>
          <a:xfrm>
            <a:off x="8989259" y="7480393"/>
            <a:ext cx="4597750" cy="2191804"/>
          </a:xfrm>
          <a:prstGeom prst="rect">
            <a:avLst/>
          </a:prstGeom>
        </p:spPr>
      </p:pic>
    </p:spTree>
    <p:extLst>
      <p:ext uri="{BB962C8B-B14F-4D97-AF65-F5344CB8AC3E}">
        <p14:creationId xmlns:p14="http://schemas.microsoft.com/office/powerpoint/2010/main" val="233950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372"/>
          <p:cNvSpPr/>
          <p:nvPr/>
        </p:nvSpPr>
        <p:spPr>
          <a:xfrm>
            <a:off x="377310" y="294913"/>
            <a:ext cx="2212144"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r>
              <a:rPr lang="en-US" sz="4400" i="0" cap="none" spc="0" dirty="0">
                <a:solidFill>
                  <a:schemeClr val="bg1"/>
                </a:solidFill>
                <a:latin typeface="Roboto Condensed Light"/>
                <a:ea typeface="+mn-ea"/>
                <a:cs typeface="+mn-cs"/>
                <a:sym typeface="Helvetica"/>
              </a:rPr>
              <a:t>Content </a:t>
            </a:r>
            <a:endParaRPr sz="4400" i="0" cap="none" spc="0" dirty="0">
              <a:solidFill>
                <a:schemeClr val="bg1"/>
              </a:solidFill>
              <a:latin typeface="Roboto Condensed Light"/>
              <a:ea typeface="+mn-ea"/>
              <a:cs typeface="+mn-cs"/>
              <a:sym typeface="Helvetica"/>
            </a:endParaRPr>
          </a:p>
        </p:txBody>
      </p:sp>
      <p:sp>
        <p:nvSpPr>
          <p:cNvPr id="3" name="Rectangle 2"/>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Agenda: </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6" name="Rectangle 5">
            <a:extLst>
              <a:ext uri="{FF2B5EF4-FFF2-40B4-BE49-F238E27FC236}">
                <a16:creationId xmlns:a16="http://schemas.microsoft.com/office/drawing/2014/main" id="{DE7C4784-3AC3-4E0D-BC15-743ED91D0EC2}"/>
              </a:ext>
            </a:extLst>
          </p:cNvPr>
          <p:cNvSpPr/>
          <p:nvPr/>
        </p:nvSpPr>
        <p:spPr>
          <a:xfrm>
            <a:off x="5715000" y="4467017"/>
            <a:ext cx="11430000" cy="5509200"/>
          </a:xfrm>
          <a:prstGeom prst="rect">
            <a:avLst/>
          </a:prstGeom>
        </p:spPr>
        <p:txBody>
          <a:bodyPr>
            <a:spAutoFit/>
          </a:bodyPr>
          <a:lstStyle/>
          <a:p>
            <a:pPr marL="742950" lvl="0" indent="-742950" algn="l" defTabSz="914400" hangingPunct="1">
              <a:buAutoNum type="arabicPeriod"/>
            </a:pPr>
            <a:r>
              <a:rPr lang="en-US" sz="4400" b="1" kern="1200" dirty="0">
                <a:solidFill>
                  <a:schemeClr val="accent4">
                    <a:lumMod val="60000"/>
                    <a:lumOff val="40000"/>
                  </a:schemeClr>
                </a:solidFill>
                <a:latin typeface="Calibri"/>
              </a:rPr>
              <a:t>What is OOP</a:t>
            </a:r>
          </a:p>
          <a:p>
            <a:pPr marL="742950" lvl="0" indent="-742950" algn="l" defTabSz="914400" hangingPunct="1">
              <a:buAutoNum type="arabicPeriod"/>
            </a:pPr>
            <a:r>
              <a:rPr lang="en-GB" sz="4400" b="1" kern="1200" dirty="0">
                <a:solidFill>
                  <a:schemeClr val="accent4">
                    <a:lumMod val="60000"/>
                    <a:lumOff val="40000"/>
                  </a:schemeClr>
                </a:solidFill>
                <a:latin typeface="Calibri"/>
              </a:rPr>
              <a:t>Fundamental principles of OOP</a:t>
            </a:r>
          </a:p>
          <a:p>
            <a:pPr marL="742950" indent="-742950" algn="l" defTabSz="914400" hangingPunct="1">
              <a:buAutoNum type="arabicPeriod"/>
            </a:pPr>
            <a:r>
              <a:rPr lang="en-GB" sz="4400" b="1" kern="1200" dirty="0">
                <a:solidFill>
                  <a:schemeClr val="accent4">
                    <a:lumMod val="60000"/>
                    <a:lumOff val="40000"/>
                  </a:schemeClr>
                </a:solidFill>
                <a:latin typeface="Calibri"/>
              </a:rPr>
              <a:t>Inheritance</a:t>
            </a:r>
          </a:p>
          <a:p>
            <a:pPr marL="742950" indent="-742950" algn="l" defTabSz="914400" hangingPunct="1">
              <a:buAutoNum type="arabicPeriod"/>
            </a:pPr>
            <a:r>
              <a:rPr lang="en-GB" sz="4400" b="1" kern="1200" dirty="0">
                <a:solidFill>
                  <a:schemeClr val="accent4">
                    <a:lumMod val="60000"/>
                    <a:lumOff val="40000"/>
                  </a:schemeClr>
                </a:solidFill>
                <a:latin typeface="Calibri"/>
              </a:rPr>
              <a:t>Abstraction</a:t>
            </a:r>
          </a:p>
          <a:p>
            <a:pPr marL="742950" indent="-742950" algn="l" defTabSz="914400" hangingPunct="1">
              <a:buAutoNum type="arabicPeriod"/>
            </a:pPr>
            <a:r>
              <a:rPr lang="en-GB" sz="4400" b="1" kern="1200" dirty="0">
                <a:solidFill>
                  <a:schemeClr val="accent4">
                    <a:lumMod val="60000"/>
                    <a:lumOff val="40000"/>
                  </a:schemeClr>
                </a:solidFill>
                <a:latin typeface="Calibri"/>
              </a:rPr>
              <a:t>Encapsulation</a:t>
            </a:r>
          </a:p>
          <a:p>
            <a:pPr marL="742950" indent="-742950" algn="l" defTabSz="914400" hangingPunct="1">
              <a:buAutoNum type="arabicPeriod"/>
            </a:pPr>
            <a:r>
              <a:rPr lang="en-GB" sz="4400" b="1" kern="1200" dirty="0">
                <a:solidFill>
                  <a:schemeClr val="accent4">
                    <a:lumMod val="60000"/>
                    <a:lumOff val="40000"/>
                  </a:schemeClr>
                </a:solidFill>
                <a:latin typeface="Calibri"/>
              </a:rPr>
              <a:t>Polymorphism</a:t>
            </a:r>
          </a:p>
          <a:p>
            <a:pPr marL="742950" indent="-742950" algn="l" defTabSz="914400" hangingPunct="1">
              <a:buAutoNum type="arabicPeriod"/>
            </a:pPr>
            <a:r>
              <a:rPr lang="en-GB" sz="4400" b="1" kern="1200" dirty="0">
                <a:solidFill>
                  <a:schemeClr val="accent4">
                    <a:lumMod val="60000"/>
                    <a:lumOff val="40000"/>
                  </a:schemeClr>
                </a:solidFill>
                <a:latin typeface="Calibri"/>
              </a:rPr>
              <a:t>Exception handling</a:t>
            </a:r>
          </a:p>
          <a:p>
            <a:pPr marL="742950" indent="-742950" algn="l" defTabSz="914400" hangingPunct="1">
              <a:buAutoNum type="arabicPeriod"/>
            </a:pPr>
            <a:r>
              <a:rPr lang="en-GB" sz="4400" b="1" kern="1200" dirty="0">
                <a:solidFill>
                  <a:schemeClr val="accent4">
                    <a:lumMod val="60000"/>
                    <a:lumOff val="40000"/>
                  </a:schemeClr>
                </a:solidFill>
                <a:latin typeface="Calibri"/>
              </a:rPr>
              <a:t>OOP </a:t>
            </a:r>
            <a:r>
              <a:rPr lang="en-GB" sz="4400" b="1" kern="1200" dirty="0" err="1">
                <a:solidFill>
                  <a:schemeClr val="accent4">
                    <a:lumMod val="60000"/>
                    <a:lumOff val="40000"/>
                  </a:schemeClr>
                </a:solidFill>
                <a:latin typeface="Calibri"/>
              </a:rPr>
              <a:t>modeling</a:t>
            </a:r>
            <a:endParaRPr lang="en-GB" sz="4400" b="1" kern="1200" dirty="0">
              <a:solidFill>
                <a:schemeClr val="accent4">
                  <a:lumMod val="60000"/>
                  <a:lumOff val="40000"/>
                </a:schemeClr>
              </a:solidFill>
              <a:latin typeface="Calibri"/>
            </a:endParaRPr>
          </a:p>
        </p:txBody>
      </p:sp>
    </p:spTree>
    <p:extLst>
      <p:ext uri="{BB962C8B-B14F-4D97-AF65-F5344CB8AC3E}">
        <p14:creationId xmlns:p14="http://schemas.microsoft.com/office/powerpoint/2010/main" val="404908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30</a:t>
            </a:fld>
            <a:endParaRPr/>
          </a:p>
        </p:txBody>
      </p:sp>
      <p:pic>
        <p:nvPicPr>
          <p:cNvPr id="1026" name="Picture 2" descr="http://boosterland.com/wp-content/uploads/2013/09/iStock_000021271067Medi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76665" y="1604834"/>
            <a:ext cx="6960646" cy="92480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788228" y="5628692"/>
            <a:ext cx="11430000" cy="1200329"/>
          </a:xfrm>
          <a:prstGeom prst="rect">
            <a:avLst/>
          </a:prstGeom>
        </p:spPr>
        <p:txBody>
          <a:bodyPr>
            <a:spAutoFit/>
          </a:bodyPr>
          <a:lstStyle/>
          <a:p>
            <a:pPr algn="l">
              <a:lnSpc>
                <a:spcPct val="90000"/>
              </a:lnSpc>
              <a:defRPr sz="2000" cap="all">
                <a:solidFill>
                  <a:srgbClr val="F06623"/>
                </a:solidFill>
                <a:latin typeface="Roboto Condensed Regular"/>
                <a:ea typeface="Roboto Condensed Regular"/>
                <a:cs typeface="Roboto Condensed Regular"/>
                <a:sym typeface="Roboto Condensed Regular"/>
              </a:defRPr>
            </a:pPr>
            <a:r>
              <a:rPr lang="en-US" sz="8000" dirty="0"/>
              <a:t>Any Questions</a:t>
            </a:r>
          </a:p>
        </p:txBody>
      </p:sp>
      <p:grpSp>
        <p:nvGrpSpPr>
          <p:cNvPr id="5" name="Group 4"/>
          <p:cNvGrpSpPr/>
          <p:nvPr/>
        </p:nvGrpSpPr>
        <p:grpSpPr>
          <a:xfrm>
            <a:off x="4849470" y="1772532"/>
            <a:ext cx="13307518" cy="1054897"/>
            <a:chOff x="4289686" y="2290775"/>
            <a:chExt cx="13307518" cy="1054897"/>
          </a:xfrm>
        </p:grpSpPr>
        <p:sp>
          <p:nvSpPr>
            <p:cNvPr id="6" name="Rectangle 5"/>
            <p:cNvSpPr/>
            <p:nvPr/>
          </p:nvSpPr>
          <p:spPr>
            <a:xfrm>
              <a:off x="4289686" y="2760689"/>
              <a:ext cx="13307518" cy="535531"/>
            </a:xfrm>
            <a:prstGeom prst="rect">
              <a:avLst/>
            </a:prstGeom>
          </p:spPr>
          <p:txBody>
            <a:bodyPr wrap="square">
              <a:spAutoFit/>
            </a:bodyPr>
            <a:lstStyle/>
            <a:p>
              <a:pPr algn="l">
                <a:lnSpc>
                  <a:spcPct val="90000"/>
                </a:lnSpc>
                <a:defRPr sz="2000" cap="all">
                  <a:solidFill>
                    <a:srgbClr val="F06623"/>
                  </a:solidFill>
                  <a:latin typeface="Roboto Condensed Regular"/>
                  <a:ea typeface="Roboto Condensed Regular"/>
                  <a:cs typeface="Roboto Condensed Regular"/>
                  <a:sym typeface="Roboto Condensed Regular"/>
                </a:defRPr>
              </a:pPr>
              <a:endParaRPr lang="en-GB" sz="3200" b="1" dirty="0">
                <a:latin typeface="Roboto Condensed Light"/>
              </a:endParaRPr>
            </a:p>
          </p:txBody>
        </p:sp>
        <p:pic>
          <p:nvPicPr>
            <p:cNvPr id="7" name="image62.png"/>
            <p:cNvPicPr>
              <a:picLocks noChangeAspect="1"/>
            </p:cNvPicPr>
            <p:nvPr/>
          </p:nvPicPr>
          <p:blipFill>
            <a:blip r:embed="rId3">
              <a:extLst/>
            </a:blip>
            <a:stretch>
              <a:fillRect/>
            </a:stretch>
          </p:blipFill>
          <p:spPr>
            <a:xfrm>
              <a:off x="8757382" y="2290775"/>
              <a:ext cx="1290641" cy="1005445"/>
            </a:xfrm>
            <a:prstGeom prst="rect">
              <a:avLst/>
            </a:prstGeom>
            <a:ln w="12700">
              <a:miter lim="400000"/>
            </a:ln>
          </p:spPr>
        </p:pic>
        <p:pic>
          <p:nvPicPr>
            <p:cNvPr id="8" name="image64.png"/>
            <p:cNvPicPr>
              <a:picLocks noChangeAspect="1"/>
            </p:cNvPicPr>
            <p:nvPr/>
          </p:nvPicPr>
          <p:blipFill>
            <a:blip r:embed="rId4">
              <a:extLst/>
            </a:blip>
            <a:stretch>
              <a:fillRect/>
            </a:stretch>
          </p:blipFill>
          <p:spPr>
            <a:xfrm>
              <a:off x="7420765" y="2437131"/>
              <a:ext cx="859089" cy="859089"/>
            </a:xfrm>
            <a:prstGeom prst="rect">
              <a:avLst/>
            </a:prstGeom>
            <a:ln w="12700">
              <a:miter lim="400000"/>
            </a:ln>
          </p:spPr>
        </p:pic>
        <p:pic>
          <p:nvPicPr>
            <p:cNvPr id="9" name="image42.png"/>
            <p:cNvPicPr>
              <a:picLocks noChangeAspect="1"/>
            </p:cNvPicPr>
            <p:nvPr/>
          </p:nvPicPr>
          <p:blipFill>
            <a:blip r:embed="rId5">
              <a:extLst/>
            </a:blip>
            <a:stretch>
              <a:fillRect/>
            </a:stretch>
          </p:blipFill>
          <p:spPr>
            <a:xfrm>
              <a:off x="10400580" y="2392912"/>
              <a:ext cx="1085729" cy="903308"/>
            </a:xfrm>
            <a:prstGeom prst="rect">
              <a:avLst/>
            </a:prstGeom>
            <a:ln w="12700">
              <a:miter lim="400000"/>
            </a:ln>
          </p:spPr>
        </p:pic>
        <p:pic>
          <p:nvPicPr>
            <p:cNvPr id="10" name="image43.png"/>
            <p:cNvPicPr>
              <a:picLocks noChangeAspect="1"/>
            </p:cNvPicPr>
            <p:nvPr/>
          </p:nvPicPr>
          <p:blipFill>
            <a:blip r:embed="rId6">
              <a:extLst/>
            </a:blip>
            <a:stretch>
              <a:fillRect/>
            </a:stretch>
          </p:blipFill>
          <p:spPr>
            <a:xfrm>
              <a:off x="11886238" y="2516969"/>
              <a:ext cx="799328" cy="699411"/>
            </a:xfrm>
            <a:prstGeom prst="rect">
              <a:avLst/>
            </a:prstGeom>
            <a:ln w="12700">
              <a:miter lim="400000"/>
            </a:ln>
          </p:spPr>
        </p:pic>
        <p:pic>
          <p:nvPicPr>
            <p:cNvPr id="11" name="image44.png"/>
            <p:cNvPicPr>
              <a:picLocks noChangeAspect="1"/>
            </p:cNvPicPr>
            <p:nvPr/>
          </p:nvPicPr>
          <p:blipFill>
            <a:blip r:embed="rId7">
              <a:extLst/>
            </a:blip>
            <a:stretch>
              <a:fillRect/>
            </a:stretch>
          </p:blipFill>
          <p:spPr>
            <a:xfrm>
              <a:off x="13135668" y="2343459"/>
              <a:ext cx="938739" cy="1002213"/>
            </a:xfrm>
            <a:prstGeom prst="rect">
              <a:avLst/>
            </a:prstGeom>
            <a:ln w="12700">
              <a:miter lim="400000"/>
            </a:ln>
          </p:spPr>
        </p:pic>
      </p:grpSp>
      <p:sp>
        <p:nvSpPr>
          <p:cNvPr id="12" name="Shape 372"/>
          <p:cNvSpPr/>
          <p:nvPr/>
        </p:nvSpPr>
        <p:spPr>
          <a:xfrm>
            <a:off x="377310" y="294913"/>
            <a:ext cx="1269578"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r>
              <a:rPr lang="en-US" sz="4400" i="0" cap="none" spc="0" dirty="0">
                <a:solidFill>
                  <a:schemeClr val="bg1"/>
                </a:solidFill>
                <a:latin typeface="Roboto Condensed Light"/>
                <a:ea typeface="+mn-ea"/>
                <a:cs typeface="+mn-cs"/>
                <a:sym typeface="Helvetica"/>
              </a:rPr>
              <a:t>Q&amp;A</a:t>
            </a:r>
            <a:endParaRPr sz="4400" i="0" cap="none" spc="0" dirty="0">
              <a:solidFill>
                <a:schemeClr val="bg1"/>
              </a:solidFill>
              <a:latin typeface="Roboto Condensed Light"/>
              <a:ea typeface="+mn-ea"/>
              <a:cs typeface="+mn-cs"/>
              <a:sym typeface="Helvetica"/>
            </a:endParaRPr>
          </a:p>
        </p:txBody>
      </p:sp>
    </p:spTree>
    <p:extLst>
      <p:ext uri="{BB962C8B-B14F-4D97-AF65-F5344CB8AC3E}">
        <p14:creationId xmlns:p14="http://schemas.microsoft.com/office/powerpoint/2010/main" val="281927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31</a:t>
            </a:fld>
            <a:endParaRPr/>
          </a:p>
        </p:txBody>
      </p:sp>
      <p:sp>
        <p:nvSpPr>
          <p:cNvPr id="2" name="Rectangle 1"/>
          <p:cNvSpPr/>
          <p:nvPr/>
        </p:nvSpPr>
        <p:spPr>
          <a:xfrm>
            <a:off x="4917786" y="5156436"/>
            <a:ext cx="13024428" cy="1421928"/>
          </a:xfrm>
          <a:prstGeom prst="rect">
            <a:avLst/>
          </a:prstGeom>
        </p:spPr>
        <p:txBody>
          <a:bodyPr wrap="square">
            <a:spAutoFit/>
          </a:bodyPr>
          <a:lstStyle/>
          <a:p>
            <a:pPr>
              <a:lnSpc>
                <a:spcPct val="90000"/>
              </a:lnSpc>
              <a:defRPr sz="2000" cap="all">
                <a:solidFill>
                  <a:srgbClr val="F06623"/>
                </a:solidFill>
                <a:latin typeface="Roboto Condensed Regular"/>
                <a:ea typeface="Roboto Condensed Regular"/>
                <a:cs typeface="Roboto Condensed Regular"/>
                <a:sym typeface="Roboto Condensed Regular"/>
              </a:defRPr>
            </a:pPr>
            <a:r>
              <a:rPr lang="en-GB" sz="9600" dirty="0"/>
              <a:t>T</a:t>
            </a:r>
            <a:r>
              <a:rPr lang="en-US" sz="9600" dirty="0"/>
              <a:t>HANKS </a:t>
            </a:r>
            <a:r>
              <a:rPr lang="en-US" sz="9600" dirty="0">
                <a:sym typeface="Wingdings" panose="05000000000000000000" pitchFamily="2" charset="2"/>
              </a:rPr>
              <a:t></a:t>
            </a:r>
            <a:endParaRPr lang="en-US" sz="9600" dirty="0"/>
          </a:p>
        </p:txBody>
      </p:sp>
      <p:sp>
        <p:nvSpPr>
          <p:cNvPr id="12" name="Shape 372"/>
          <p:cNvSpPr/>
          <p:nvPr/>
        </p:nvSpPr>
        <p:spPr>
          <a:xfrm>
            <a:off x="377310" y="294913"/>
            <a:ext cx="1269578"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r>
              <a:rPr lang="en-US" sz="4400" i="0" cap="none" spc="0" dirty="0">
                <a:solidFill>
                  <a:schemeClr val="bg1"/>
                </a:solidFill>
                <a:latin typeface="Roboto Condensed Light"/>
                <a:ea typeface="+mn-ea"/>
                <a:cs typeface="+mn-cs"/>
                <a:sym typeface="Helvetica"/>
              </a:rPr>
              <a:t>Q&amp;A</a:t>
            </a:r>
            <a:endParaRPr sz="4400" i="0" cap="none" spc="0" dirty="0">
              <a:solidFill>
                <a:schemeClr val="bg1"/>
              </a:solidFill>
              <a:latin typeface="Roboto Condensed Light"/>
              <a:ea typeface="+mn-ea"/>
              <a:cs typeface="+mn-cs"/>
              <a:sym typeface="Helvetica"/>
            </a:endParaRPr>
          </a:p>
        </p:txBody>
      </p:sp>
    </p:spTree>
    <p:extLst>
      <p:ext uri="{BB962C8B-B14F-4D97-AF65-F5344CB8AC3E}">
        <p14:creationId xmlns:p14="http://schemas.microsoft.com/office/powerpoint/2010/main" val="408933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SB-gate-soccerBall.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280" name="Shape 280"/>
          <p:cNvSpPr/>
          <p:nvPr/>
        </p:nvSpPr>
        <p:spPr>
          <a:xfrm>
            <a:off x="2612507" y="5273619"/>
            <a:ext cx="87837" cy="1187561"/>
          </a:xfrm>
          <a:prstGeom prst="rect">
            <a:avLst/>
          </a:prstGeom>
          <a:ln w="12700">
            <a:miter lim="400000"/>
          </a:ln>
          <a:extLst>
            <a:ext uri="{C572A759-6A51-4108-AA02-DFA0A04FC94B}">
              <ma14:wrappingTextBoxFlag xmlns:ma14="http://schemas.microsoft.com/office/mac/drawingml/2011/main" xmlns="" val="1"/>
            </a:ext>
          </a:extLst>
        </p:spPr>
        <p:txBody>
          <a:bodyPr wrap="none" lIns="43462" tIns="43462" rIns="43462" bIns="43462" anchor="ctr">
            <a:spAutoFit/>
          </a:bodyPr>
          <a:lstStyle/>
          <a:p>
            <a:pPr algn="l">
              <a:lnSpc>
                <a:spcPct val="70000"/>
              </a:lnSpc>
              <a:defRPr sz="10000" i="1" cap="all">
                <a:solidFill>
                  <a:srgbClr val="FFFFFF"/>
                </a:solidFill>
                <a:latin typeface="Roboto Condensed Light"/>
                <a:ea typeface="Roboto Condensed Light"/>
                <a:cs typeface="Roboto Condensed Light"/>
                <a:sym typeface="Roboto Condensed Light"/>
              </a:defRPr>
            </a:pPr>
            <a:endParaRPr dirty="0"/>
          </a:p>
        </p:txBody>
      </p:sp>
      <p:sp>
        <p:nvSpPr>
          <p:cNvPr id="4" name="TextBox 3"/>
          <p:cNvSpPr txBox="1"/>
          <p:nvPr/>
        </p:nvSpPr>
        <p:spPr>
          <a:xfrm>
            <a:off x="1757179" y="4873510"/>
            <a:ext cx="11527437" cy="1565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kumimoji="0" lang="en-GB" sz="9600" b="0" i="0" u="none" strike="noStrike" cap="none" spc="0" normalizeH="0" baseline="0">
                <a:ln>
                  <a:noFill/>
                </a:ln>
                <a:solidFill>
                  <a:schemeClr val="bg1"/>
                </a:solidFill>
                <a:effectLst/>
                <a:uFillTx/>
                <a:latin typeface="Roboto Condensed Light"/>
                <a:sym typeface="Helvetica"/>
              </a:rPr>
              <a:t>What is OOP</a:t>
            </a:r>
            <a:endParaRPr kumimoji="0" lang="en-GB" sz="9600" b="0" i="0" u="none" strike="noStrike" cap="none" spc="0" normalizeH="0" baseline="0" dirty="0">
              <a:ln>
                <a:noFill/>
              </a:ln>
              <a:solidFill>
                <a:schemeClr val="bg1"/>
              </a:solidFill>
              <a:effectLst/>
              <a:uFillTx/>
              <a:latin typeface="Roboto Condensed Light"/>
              <a:sym typeface="Helvetica"/>
            </a:endParaRPr>
          </a:p>
        </p:txBody>
      </p:sp>
    </p:spTree>
    <p:extLst>
      <p:ext uri="{BB962C8B-B14F-4D97-AF65-F5344CB8AC3E}">
        <p14:creationId xmlns:p14="http://schemas.microsoft.com/office/powerpoint/2010/main" val="349755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image68.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3" name="TextBox 2"/>
          <p:cNvSpPr txBox="1"/>
          <p:nvPr/>
        </p:nvSpPr>
        <p:spPr>
          <a:xfrm>
            <a:off x="-97437" y="3844560"/>
            <a:ext cx="11527437" cy="30424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lang="en-GB" sz="9600" dirty="0">
                <a:solidFill>
                  <a:schemeClr val="bg1"/>
                </a:solidFill>
                <a:latin typeface="Roboto Condensed Light"/>
              </a:rPr>
              <a:t>Fundamental principles of OOP</a:t>
            </a:r>
            <a:r>
              <a:rPr kumimoji="0" lang="en-GB" sz="9600" b="0" i="0" u="none" strike="noStrike" cap="none" spc="0" normalizeH="0" dirty="0">
                <a:ln>
                  <a:noFill/>
                </a:ln>
                <a:solidFill>
                  <a:schemeClr val="bg1"/>
                </a:solidFill>
                <a:effectLst/>
                <a:uFillTx/>
                <a:latin typeface="Roboto Condensed Light"/>
                <a:sym typeface="Helvetica"/>
              </a:rPr>
              <a:t> </a:t>
            </a:r>
            <a:endParaRPr kumimoji="0" lang="en-GB" sz="9600" b="0" i="0" u="none" strike="noStrike" cap="none" spc="0" normalizeH="0" baseline="0" dirty="0">
              <a:ln>
                <a:noFill/>
              </a:ln>
              <a:solidFill>
                <a:schemeClr val="bg1"/>
              </a:solidFill>
              <a:effectLst/>
              <a:uFillTx/>
              <a:latin typeface="Roboto Condensed Light"/>
              <a:sym typeface="Helvetic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SB-gate-soccerBall.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280" name="Shape 280"/>
          <p:cNvSpPr/>
          <p:nvPr/>
        </p:nvSpPr>
        <p:spPr>
          <a:xfrm>
            <a:off x="2612507" y="5273619"/>
            <a:ext cx="87837" cy="1187561"/>
          </a:xfrm>
          <a:prstGeom prst="rect">
            <a:avLst/>
          </a:prstGeom>
          <a:ln w="12700">
            <a:miter lim="400000"/>
          </a:ln>
          <a:extLst>
            <a:ext uri="{C572A759-6A51-4108-AA02-DFA0A04FC94B}">
              <ma14:wrappingTextBoxFlag xmlns:ma14="http://schemas.microsoft.com/office/mac/drawingml/2011/main" xmlns="" val="1"/>
            </a:ext>
          </a:extLst>
        </p:spPr>
        <p:txBody>
          <a:bodyPr wrap="none" lIns="43462" tIns="43462" rIns="43462" bIns="43462" anchor="ctr">
            <a:spAutoFit/>
          </a:bodyPr>
          <a:lstStyle/>
          <a:p>
            <a:pPr algn="l">
              <a:lnSpc>
                <a:spcPct val="70000"/>
              </a:lnSpc>
              <a:defRPr sz="10000" i="1" cap="all">
                <a:solidFill>
                  <a:srgbClr val="FFFFFF"/>
                </a:solidFill>
                <a:latin typeface="Roboto Condensed Light"/>
                <a:ea typeface="Roboto Condensed Light"/>
                <a:cs typeface="Roboto Condensed Light"/>
                <a:sym typeface="Roboto Condensed Light"/>
              </a:defRPr>
            </a:pPr>
            <a:endParaRPr dirty="0"/>
          </a:p>
        </p:txBody>
      </p:sp>
      <p:sp>
        <p:nvSpPr>
          <p:cNvPr id="4" name="TextBox 3"/>
          <p:cNvSpPr txBox="1"/>
          <p:nvPr/>
        </p:nvSpPr>
        <p:spPr>
          <a:xfrm>
            <a:off x="1757179" y="4873510"/>
            <a:ext cx="11527437" cy="1565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kumimoji="0" lang="en-GB" sz="9600" b="0" i="0" u="none" strike="noStrike" cap="none" spc="0" normalizeH="0" baseline="0" dirty="0">
                <a:ln>
                  <a:noFill/>
                </a:ln>
                <a:solidFill>
                  <a:schemeClr val="bg1"/>
                </a:solidFill>
                <a:effectLst/>
                <a:uFillTx/>
                <a:latin typeface="Roboto Condensed Light"/>
                <a:sym typeface="Helvetica"/>
              </a:rPr>
              <a:t>Inheritance</a:t>
            </a:r>
          </a:p>
        </p:txBody>
      </p:sp>
    </p:spTree>
    <p:extLst>
      <p:ext uri="{BB962C8B-B14F-4D97-AF65-F5344CB8AC3E}">
        <p14:creationId xmlns:p14="http://schemas.microsoft.com/office/powerpoint/2010/main" val="239448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7</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2" name="Rectangle 1">
            <a:extLst>
              <a:ext uri="{FF2B5EF4-FFF2-40B4-BE49-F238E27FC236}">
                <a16:creationId xmlns:a16="http://schemas.microsoft.com/office/drawing/2014/main" id="{79124117-154F-4086-AB03-A2E554C5DC5E}"/>
              </a:ext>
            </a:extLst>
          </p:cNvPr>
          <p:cNvSpPr/>
          <p:nvPr/>
        </p:nvSpPr>
        <p:spPr>
          <a:xfrm>
            <a:off x="2083634" y="3051245"/>
            <a:ext cx="19637114" cy="6863417"/>
          </a:xfrm>
          <a:prstGeom prst="rect">
            <a:avLst/>
          </a:prstGeom>
        </p:spPr>
        <p:txBody>
          <a:bodyPr wrap="square">
            <a:spAutoFit/>
          </a:bodyPr>
          <a:lstStyle/>
          <a:p>
            <a:pPr marL="571500" indent="-571500" algn="l">
              <a:buFont typeface="Arial" panose="020B0604020202020204" pitchFamily="34" charset="0"/>
              <a:buChar char="•"/>
            </a:pPr>
            <a:r>
              <a:rPr lang="en-US" dirty="0">
                <a:solidFill>
                  <a:schemeClr val="accent4">
                    <a:lumMod val="60000"/>
                    <a:lumOff val="40000"/>
                  </a:schemeClr>
                </a:solidFill>
              </a:rPr>
              <a:t>Inheritance allows child classes to inherit the characteristics of an existing parent (base) class</a:t>
            </a:r>
          </a:p>
          <a:p>
            <a:pPr lvl="4" algn="l">
              <a:buClr>
                <a:srgbClr val="8FD600"/>
              </a:buClr>
            </a:pPr>
            <a:r>
              <a:rPr lang="en-US" dirty="0">
                <a:solidFill>
                  <a:schemeClr val="accent4">
                    <a:lumMod val="60000"/>
                    <a:lumOff val="40000"/>
                  </a:schemeClr>
                </a:solidFill>
              </a:rPr>
              <a:t>		- Attributes (fields and properties)</a:t>
            </a:r>
          </a:p>
          <a:p>
            <a:pPr lvl="6" algn="l">
              <a:buClr>
                <a:srgbClr val="8FD600"/>
              </a:buClr>
            </a:pPr>
            <a:r>
              <a:rPr lang="en-US" dirty="0">
                <a:solidFill>
                  <a:schemeClr val="accent4">
                    <a:lumMod val="60000"/>
                    <a:lumOff val="40000"/>
                  </a:schemeClr>
                </a:solidFill>
              </a:rPr>
              <a:t>		- Operations (methods)</a:t>
            </a:r>
          </a:p>
          <a:p>
            <a:pPr lvl="6" algn="l">
              <a:buClr>
                <a:srgbClr val="8FD600"/>
              </a:buClr>
            </a:pPr>
            <a:endParaRPr lang="en-US" dirty="0">
              <a:solidFill>
                <a:schemeClr val="accent4">
                  <a:lumMod val="60000"/>
                  <a:lumOff val="40000"/>
                </a:schemeClr>
              </a:solidFill>
            </a:endParaRPr>
          </a:p>
          <a:p>
            <a:pPr marL="571500" indent="-571500" algn="l">
              <a:buFont typeface="Arial" panose="020B0604020202020204" pitchFamily="34" charset="0"/>
              <a:buChar char="•"/>
            </a:pPr>
            <a:r>
              <a:rPr lang="en-US" dirty="0">
                <a:solidFill>
                  <a:schemeClr val="accent4">
                    <a:lumMod val="60000"/>
                    <a:lumOff val="40000"/>
                  </a:schemeClr>
                </a:solidFill>
              </a:rPr>
              <a:t>Child class can extend the parent class</a:t>
            </a:r>
          </a:p>
          <a:p>
            <a:pPr lvl="1" algn="l"/>
            <a:r>
              <a:rPr lang="en-US" dirty="0">
                <a:solidFill>
                  <a:schemeClr val="accent4">
                    <a:lumMod val="60000"/>
                    <a:lumOff val="40000"/>
                  </a:schemeClr>
                </a:solidFill>
              </a:rPr>
              <a:t>		- Add new fields and methods</a:t>
            </a:r>
          </a:p>
          <a:p>
            <a:pPr lvl="1" algn="l">
              <a:buClr>
                <a:srgbClr val="8FD600"/>
              </a:buClr>
            </a:pPr>
            <a:r>
              <a:rPr lang="en-US" dirty="0">
                <a:solidFill>
                  <a:schemeClr val="accent4">
                    <a:lumMod val="60000"/>
                    <a:lumOff val="40000"/>
                  </a:schemeClr>
                </a:solidFill>
              </a:rPr>
              <a:t>		- Redefine methods (modify existing behavior) – virtual keyword</a:t>
            </a:r>
          </a:p>
          <a:p>
            <a:pPr lvl="1" algn="l">
              <a:buClr>
                <a:srgbClr val="8FD600"/>
              </a:buClr>
            </a:pPr>
            <a:r>
              <a:rPr lang="en-GB" dirty="0">
                <a:solidFill>
                  <a:schemeClr val="accent4">
                    <a:lumMod val="60000"/>
                    <a:lumOff val="40000"/>
                  </a:schemeClr>
                </a:solidFill>
              </a:rPr>
              <a:t>	</a:t>
            </a:r>
            <a:r>
              <a:rPr lang="en-US" dirty="0">
                <a:solidFill>
                  <a:schemeClr val="accent4">
                    <a:lumMod val="60000"/>
                    <a:lumOff val="40000"/>
                  </a:schemeClr>
                </a:solidFill>
              </a:rPr>
              <a:t>	- Restrict extending – sealed keyword</a:t>
            </a:r>
          </a:p>
          <a:p>
            <a:pPr lvl="1" algn="l">
              <a:buClr>
                <a:srgbClr val="8FD600"/>
              </a:buClr>
            </a:pPr>
            <a:endParaRPr lang="en-US" dirty="0">
              <a:solidFill>
                <a:schemeClr val="accent4">
                  <a:lumMod val="60000"/>
                  <a:lumOff val="40000"/>
                </a:schemeClr>
              </a:solidFill>
            </a:endParaRPr>
          </a:p>
          <a:p>
            <a:pPr marL="571500" indent="-571500">
              <a:buFont typeface="Arial" panose="020B0604020202020204" pitchFamily="34" charset="0"/>
              <a:buChar char="•"/>
            </a:pPr>
            <a:r>
              <a:rPr lang="en-US" dirty="0">
                <a:solidFill>
                  <a:schemeClr val="accent4">
                    <a:lumMod val="60000"/>
                    <a:lumOff val="40000"/>
                  </a:schemeClr>
                </a:solidFill>
              </a:rPr>
              <a:t>A class can implement an interface by providing implementation for all its methods</a:t>
            </a:r>
            <a:endParaRPr lang="bg-BG" dirty="0">
              <a:solidFill>
                <a:schemeClr val="accent4">
                  <a:lumMod val="60000"/>
                  <a:lumOff val="40000"/>
                </a:schemeClr>
              </a:solidFill>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Inheritance </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Tree>
    <p:extLst>
      <p:ext uri="{BB962C8B-B14F-4D97-AF65-F5344CB8AC3E}">
        <p14:creationId xmlns:p14="http://schemas.microsoft.com/office/powerpoint/2010/main" val="108832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8</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2" name="Rectangle 1">
            <a:extLst>
              <a:ext uri="{FF2B5EF4-FFF2-40B4-BE49-F238E27FC236}">
                <a16:creationId xmlns:a16="http://schemas.microsoft.com/office/drawing/2014/main" id="{79124117-154F-4086-AB03-A2E554C5DC5E}"/>
              </a:ext>
            </a:extLst>
          </p:cNvPr>
          <p:cNvSpPr/>
          <p:nvPr/>
        </p:nvSpPr>
        <p:spPr>
          <a:xfrm>
            <a:off x="2083634" y="3051245"/>
            <a:ext cx="19637114" cy="6863417"/>
          </a:xfrm>
          <a:prstGeom prst="rect">
            <a:avLst/>
          </a:prstGeom>
        </p:spPr>
        <p:txBody>
          <a:bodyPr wrap="square">
            <a:spAutoFit/>
          </a:bodyPr>
          <a:lstStyle/>
          <a:p>
            <a:pPr marL="571500" indent="-571500" algn="l">
              <a:buFont typeface="Arial" panose="020B0604020202020204" pitchFamily="34" charset="0"/>
              <a:buChar char="•"/>
            </a:pPr>
            <a:r>
              <a:rPr lang="en-US" dirty="0">
                <a:solidFill>
                  <a:schemeClr val="accent4">
                    <a:lumMod val="60000"/>
                    <a:lumOff val="40000"/>
                  </a:schemeClr>
                </a:solidFill>
              </a:rPr>
              <a:t>Benefits</a:t>
            </a:r>
          </a:p>
          <a:p>
            <a:pPr algn="l"/>
            <a:r>
              <a:rPr lang="en-US" dirty="0">
                <a:solidFill>
                  <a:schemeClr val="accent4">
                    <a:lumMod val="60000"/>
                    <a:lumOff val="40000"/>
                  </a:schemeClr>
                </a:solidFill>
              </a:rPr>
              <a:t>		- Extensibility</a:t>
            </a:r>
          </a:p>
          <a:p>
            <a:pPr lvl="6" algn="l">
              <a:buClr>
                <a:srgbClr val="8FD600"/>
              </a:buClr>
            </a:pPr>
            <a:r>
              <a:rPr lang="en-US" dirty="0">
                <a:solidFill>
                  <a:schemeClr val="accent4">
                    <a:lumMod val="60000"/>
                    <a:lumOff val="40000"/>
                  </a:schemeClr>
                </a:solidFill>
              </a:rPr>
              <a:t>		- Reusability</a:t>
            </a:r>
          </a:p>
          <a:p>
            <a:pPr lvl="6" algn="l">
              <a:buClr>
                <a:srgbClr val="8FD600"/>
              </a:buClr>
            </a:pPr>
            <a:r>
              <a:rPr lang="en-GB" dirty="0">
                <a:solidFill>
                  <a:schemeClr val="accent4">
                    <a:lumMod val="60000"/>
                    <a:lumOff val="40000"/>
                  </a:schemeClr>
                </a:solidFill>
              </a:rPr>
              <a:t>	</a:t>
            </a:r>
            <a:r>
              <a:rPr lang="en-US" dirty="0">
                <a:solidFill>
                  <a:schemeClr val="accent4">
                    <a:lumMod val="60000"/>
                    <a:lumOff val="40000"/>
                  </a:schemeClr>
                </a:solidFill>
              </a:rPr>
              <a:t>	- Provides abstraction</a:t>
            </a:r>
          </a:p>
          <a:p>
            <a:pPr lvl="6" algn="l">
              <a:buClr>
                <a:srgbClr val="8FD600"/>
              </a:buClr>
            </a:pPr>
            <a:r>
              <a:rPr lang="en-GB" dirty="0">
                <a:solidFill>
                  <a:schemeClr val="accent4">
                    <a:lumMod val="60000"/>
                    <a:lumOff val="40000"/>
                  </a:schemeClr>
                </a:solidFill>
              </a:rPr>
              <a:t>	</a:t>
            </a:r>
            <a:r>
              <a:rPr lang="en-US" dirty="0">
                <a:solidFill>
                  <a:schemeClr val="accent4">
                    <a:lumMod val="60000"/>
                    <a:lumOff val="40000"/>
                  </a:schemeClr>
                </a:solidFill>
              </a:rPr>
              <a:t>	-</a:t>
            </a:r>
            <a:r>
              <a:rPr lang="bg-BG" dirty="0">
                <a:solidFill>
                  <a:schemeClr val="accent4">
                    <a:lumMod val="60000"/>
                    <a:lumOff val="40000"/>
                  </a:schemeClr>
                </a:solidFill>
              </a:rPr>
              <a:t> </a:t>
            </a:r>
            <a:r>
              <a:rPr lang="en-GB" dirty="0">
                <a:solidFill>
                  <a:schemeClr val="accent4">
                    <a:lumMod val="60000"/>
                    <a:lumOff val="40000"/>
                  </a:schemeClr>
                </a:solidFill>
              </a:rPr>
              <a:t>Eliminates redundant code</a:t>
            </a:r>
            <a:endParaRPr lang="en-US" dirty="0">
              <a:solidFill>
                <a:schemeClr val="accent4">
                  <a:lumMod val="60000"/>
                  <a:lumOff val="40000"/>
                </a:schemeClr>
              </a:solidFill>
            </a:endParaRPr>
          </a:p>
          <a:p>
            <a:pPr lvl="6" algn="l">
              <a:buClr>
                <a:srgbClr val="8FD600"/>
              </a:buClr>
            </a:pPr>
            <a:endParaRPr lang="en-US" dirty="0">
              <a:solidFill>
                <a:schemeClr val="accent4">
                  <a:lumMod val="60000"/>
                  <a:lumOff val="40000"/>
                </a:schemeClr>
              </a:solidFill>
            </a:endParaRPr>
          </a:p>
          <a:p>
            <a:pPr marL="571500" indent="-571500" algn="l">
              <a:buFont typeface="Arial" panose="020B0604020202020204" pitchFamily="34" charset="0"/>
              <a:buChar char="•"/>
            </a:pPr>
            <a:r>
              <a:rPr lang="en-GB" dirty="0">
                <a:solidFill>
                  <a:schemeClr val="accent4">
                    <a:lumMod val="60000"/>
                    <a:lumOff val="40000"/>
                  </a:schemeClr>
                </a:solidFill>
              </a:rPr>
              <a:t>Object relationships</a:t>
            </a:r>
          </a:p>
          <a:p>
            <a:pPr lvl="2" algn="l"/>
            <a:r>
              <a:rPr lang="en-US" dirty="0">
                <a:solidFill>
                  <a:schemeClr val="accent4">
                    <a:lumMod val="60000"/>
                    <a:lumOff val="40000"/>
                  </a:schemeClr>
                </a:solidFill>
              </a:rPr>
              <a:t>		- “is-a” – appropriate for inheritance(dog “</a:t>
            </a:r>
            <a:r>
              <a:rPr lang="en-US" dirty="0" err="1">
                <a:solidFill>
                  <a:schemeClr val="accent4">
                    <a:lumMod val="60000"/>
                    <a:lumOff val="40000"/>
                  </a:schemeClr>
                </a:solidFill>
              </a:rPr>
              <a:t>ïs</a:t>
            </a:r>
            <a:r>
              <a:rPr lang="en-US" dirty="0">
                <a:solidFill>
                  <a:schemeClr val="accent4">
                    <a:lumMod val="60000"/>
                    <a:lumOff val="40000"/>
                  </a:schemeClr>
                </a:solidFill>
              </a:rPr>
              <a:t>-a” animal)</a:t>
            </a:r>
          </a:p>
          <a:p>
            <a:pPr lvl="2" algn="l"/>
            <a:r>
              <a:rPr lang="en-GB" dirty="0">
                <a:solidFill>
                  <a:schemeClr val="accent4">
                    <a:lumMod val="60000"/>
                    <a:lumOff val="40000"/>
                  </a:schemeClr>
                </a:solidFill>
              </a:rPr>
              <a:t>	</a:t>
            </a:r>
            <a:r>
              <a:rPr lang="en-US" dirty="0">
                <a:solidFill>
                  <a:schemeClr val="accent4">
                    <a:lumMod val="60000"/>
                    <a:lumOff val="40000"/>
                  </a:schemeClr>
                </a:solidFill>
              </a:rPr>
              <a:t>	- “has-a” – inappropriate for inheritance(dog “has-a” tail)</a:t>
            </a:r>
          </a:p>
          <a:p>
            <a:pPr lvl="1" algn="l">
              <a:buClr>
                <a:srgbClr val="8FD600"/>
              </a:buClr>
            </a:pPr>
            <a:endParaRPr lang="en-US" dirty="0">
              <a:solidFill>
                <a:schemeClr val="accent4">
                  <a:lumMod val="60000"/>
                  <a:lumOff val="40000"/>
                </a:schemeClr>
              </a:solidFill>
            </a:endParaRPr>
          </a:p>
          <a:p>
            <a:pPr marL="571500" indent="-571500">
              <a:buFont typeface="Arial" panose="020B0604020202020204" pitchFamily="34" charset="0"/>
              <a:buChar char="•"/>
            </a:pPr>
            <a:r>
              <a:rPr lang="en-US" dirty="0">
                <a:solidFill>
                  <a:schemeClr val="accent4">
                    <a:lumMod val="60000"/>
                    <a:lumOff val="40000"/>
                  </a:schemeClr>
                </a:solidFill>
              </a:rPr>
              <a:t>A class can implement an interface by providing implementation for all its methods</a:t>
            </a:r>
            <a:endParaRPr lang="bg-BG" dirty="0">
              <a:solidFill>
                <a:schemeClr val="accent4">
                  <a:lumMod val="60000"/>
                  <a:lumOff val="40000"/>
                </a:schemeClr>
              </a:solidFill>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Inheritance – benefits and usage </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Tree>
    <p:extLst>
      <p:ext uri="{BB962C8B-B14F-4D97-AF65-F5344CB8AC3E}">
        <p14:creationId xmlns:p14="http://schemas.microsoft.com/office/powerpoint/2010/main" val="403074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9</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Inheritance – example</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grpSp>
        <p:nvGrpSpPr>
          <p:cNvPr id="34" name="Group 33">
            <a:extLst>
              <a:ext uri="{FF2B5EF4-FFF2-40B4-BE49-F238E27FC236}">
                <a16:creationId xmlns:a16="http://schemas.microsoft.com/office/drawing/2014/main" id="{D24EB165-62E6-45EE-BD2B-5C5AF3FA9A18}"/>
              </a:ext>
            </a:extLst>
          </p:cNvPr>
          <p:cNvGrpSpPr/>
          <p:nvPr/>
        </p:nvGrpSpPr>
        <p:grpSpPr>
          <a:xfrm>
            <a:off x="5112894" y="3359021"/>
            <a:ext cx="11885951" cy="6165954"/>
            <a:chOff x="457200" y="2587625"/>
            <a:chExt cx="6858000" cy="3387725"/>
          </a:xfrm>
        </p:grpSpPr>
        <p:sp>
          <p:nvSpPr>
            <p:cNvPr id="35" name="Text Box 16">
              <a:extLst>
                <a:ext uri="{FF2B5EF4-FFF2-40B4-BE49-F238E27FC236}">
                  <a16:creationId xmlns:a16="http://schemas.microsoft.com/office/drawing/2014/main" id="{D15ACD28-6E19-4867-8E22-4E23E7A4C25A}"/>
                </a:ext>
              </a:extLst>
            </p:cNvPr>
            <p:cNvSpPr txBox="1">
              <a:spLocks noChangeArrowheads="1"/>
            </p:cNvSpPr>
            <p:nvPr/>
          </p:nvSpPr>
          <p:spPr bwMode="auto">
            <a:xfrm>
              <a:off x="2943226" y="2587625"/>
              <a:ext cx="2314574"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Game</a:t>
              </a:r>
            </a:p>
          </p:txBody>
        </p:sp>
        <p:sp>
          <p:nvSpPr>
            <p:cNvPr id="36" name="Text Box 17">
              <a:extLst>
                <a:ext uri="{FF2B5EF4-FFF2-40B4-BE49-F238E27FC236}">
                  <a16:creationId xmlns:a16="http://schemas.microsoft.com/office/drawing/2014/main" id="{662B6543-7CE3-4D7C-817A-8F9B4C516953}"/>
                </a:ext>
              </a:extLst>
            </p:cNvPr>
            <p:cNvSpPr txBox="1">
              <a:spLocks noChangeArrowheads="1"/>
            </p:cNvSpPr>
            <p:nvPr/>
          </p:nvSpPr>
          <p:spPr bwMode="auto">
            <a:xfrm>
              <a:off x="4476750" y="3590925"/>
              <a:ext cx="283845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MultiplePlayersGame</a:t>
              </a:r>
            </a:p>
          </p:txBody>
        </p:sp>
        <p:sp>
          <p:nvSpPr>
            <p:cNvPr id="37" name="Text Box 18">
              <a:extLst>
                <a:ext uri="{FF2B5EF4-FFF2-40B4-BE49-F238E27FC236}">
                  <a16:creationId xmlns:a16="http://schemas.microsoft.com/office/drawing/2014/main" id="{DF1DC747-6CCC-4A82-B9C0-8C820FFF0469}"/>
                </a:ext>
              </a:extLst>
            </p:cNvPr>
            <p:cNvSpPr txBox="1">
              <a:spLocks noChangeArrowheads="1"/>
            </p:cNvSpPr>
            <p:nvPr/>
          </p:nvSpPr>
          <p:spPr bwMode="auto">
            <a:xfrm>
              <a:off x="4419600" y="4591050"/>
              <a:ext cx="16002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BoardGame</a:t>
              </a:r>
            </a:p>
          </p:txBody>
        </p:sp>
        <p:sp>
          <p:nvSpPr>
            <p:cNvPr id="38" name="Text Box 19">
              <a:extLst>
                <a:ext uri="{FF2B5EF4-FFF2-40B4-BE49-F238E27FC236}">
                  <a16:creationId xmlns:a16="http://schemas.microsoft.com/office/drawing/2014/main" id="{100CEDF6-97A4-4DDD-AE0F-82683A6FBBE0}"/>
                </a:ext>
              </a:extLst>
            </p:cNvPr>
            <p:cNvSpPr txBox="1">
              <a:spLocks noChangeArrowheads="1"/>
            </p:cNvSpPr>
            <p:nvPr/>
          </p:nvSpPr>
          <p:spPr bwMode="auto">
            <a:xfrm>
              <a:off x="3733800" y="5591175"/>
              <a:ext cx="13716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Chess</a:t>
              </a:r>
            </a:p>
          </p:txBody>
        </p:sp>
        <p:sp>
          <p:nvSpPr>
            <p:cNvPr id="39" name="Text Box 20">
              <a:extLst>
                <a:ext uri="{FF2B5EF4-FFF2-40B4-BE49-F238E27FC236}">
                  <a16:creationId xmlns:a16="http://schemas.microsoft.com/office/drawing/2014/main" id="{E9352F81-A636-487E-A629-A983088DAF00}"/>
                </a:ext>
              </a:extLst>
            </p:cNvPr>
            <p:cNvSpPr txBox="1">
              <a:spLocks noChangeArrowheads="1"/>
            </p:cNvSpPr>
            <p:nvPr/>
          </p:nvSpPr>
          <p:spPr bwMode="auto">
            <a:xfrm>
              <a:off x="5334000" y="5588000"/>
              <a:ext cx="16002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Backgammon</a:t>
              </a:r>
            </a:p>
          </p:txBody>
        </p:sp>
        <p:sp>
          <p:nvSpPr>
            <p:cNvPr id="40" name="Text Box 21">
              <a:extLst>
                <a:ext uri="{FF2B5EF4-FFF2-40B4-BE49-F238E27FC236}">
                  <a16:creationId xmlns:a16="http://schemas.microsoft.com/office/drawing/2014/main" id="{D2EBD010-636A-4F30-AA4E-79B36A9A7504}"/>
                </a:ext>
              </a:extLst>
            </p:cNvPr>
            <p:cNvSpPr txBox="1">
              <a:spLocks noChangeArrowheads="1"/>
            </p:cNvSpPr>
            <p:nvPr/>
          </p:nvSpPr>
          <p:spPr bwMode="auto">
            <a:xfrm>
              <a:off x="1143000" y="3590925"/>
              <a:ext cx="25146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SinglePlayerGame</a:t>
              </a:r>
            </a:p>
          </p:txBody>
        </p:sp>
        <p:sp>
          <p:nvSpPr>
            <p:cNvPr id="41" name="Freeform 147">
              <a:extLst>
                <a:ext uri="{FF2B5EF4-FFF2-40B4-BE49-F238E27FC236}">
                  <a16:creationId xmlns:a16="http://schemas.microsoft.com/office/drawing/2014/main" id="{AE8343A1-55B0-4B4A-81E7-A78D05A6108B}"/>
                </a:ext>
              </a:extLst>
            </p:cNvPr>
            <p:cNvSpPr>
              <a:spLocks/>
            </p:cNvSpPr>
            <p:nvPr/>
          </p:nvSpPr>
          <p:spPr bwMode="auto">
            <a:xfrm>
              <a:off x="3209674" y="3002591"/>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42" name="Freeform 145">
              <a:extLst>
                <a:ext uri="{FF2B5EF4-FFF2-40B4-BE49-F238E27FC236}">
                  <a16:creationId xmlns:a16="http://schemas.microsoft.com/office/drawing/2014/main" id="{AEF1CF15-C981-4AFC-8FE5-23949E1B51FE}"/>
                </a:ext>
              </a:extLst>
            </p:cNvPr>
            <p:cNvSpPr>
              <a:spLocks/>
            </p:cNvSpPr>
            <p:nvPr/>
          </p:nvSpPr>
          <p:spPr bwMode="auto">
            <a:xfrm>
              <a:off x="3319542" y="3153242"/>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43" name="Freeform 147">
              <a:extLst>
                <a:ext uri="{FF2B5EF4-FFF2-40B4-BE49-F238E27FC236}">
                  <a16:creationId xmlns:a16="http://schemas.microsoft.com/office/drawing/2014/main" id="{72A676F8-74D2-45B7-8CE1-EBFB53F3A380}"/>
                </a:ext>
              </a:extLst>
            </p:cNvPr>
            <p:cNvSpPr>
              <a:spLocks/>
            </p:cNvSpPr>
            <p:nvPr/>
          </p:nvSpPr>
          <p:spPr bwMode="auto">
            <a:xfrm>
              <a:off x="4714624" y="2996565"/>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44" name="Freeform 145">
              <a:extLst>
                <a:ext uri="{FF2B5EF4-FFF2-40B4-BE49-F238E27FC236}">
                  <a16:creationId xmlns:a16="http://schemas.microsoft.com/office/drawing/2014/main" id="{0C485F48-2152-4CF2-8C9A-8F35D2E42E22}"/>
                </a:ext>
              </a:extLst>
            </p:cNvPr>
            <p:cNvSpPr>
              <a:spLocks/>
            </p:cNvSpPr>
            <p:nvPr/>
          </p:nvSpPr>
          <p:spPr bwMode="auto">
            <a:xfrm>
              <a:off x="4824492" y="3147216"/>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45" name="Text Box 18">
              <a:extLst>
                <a:ext uri="{FF2B5EF4-FFF2-40B4-BE49-F238E27FC236}">
                  <a16:creationId xmlns:a16="http://schemas.microsoft.com/office/drawing/2014/main" id="{8E330F91-CAF5-4064-B4E6-14AFF56240E1}"/>
                </a:ext>
              </a:extLst>
            </p:cNvPr>
            <p:cNvSpPr txBox="1">
              <a:spLocks noChangeArrowheads="1"/>
            </p:cNvSpPr>
            <p:nvPr/>
          </p:nvSpPr>
          <p:spPr bwMode="auto">
            <a:xfrm>
              <a:off x="457200" y="4581525"/>
              <a:ext cx="17526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Minesweeper</a:t>
              </a:r>
            </a:p>
          </p:txBody>
        </p:sp>
        <p:sp>
          <p:nvSpPr>
            <p:cNvPr id="46" name="Text Box 18">
              <a:extLst>
                <a:ext uri="{FF2B5EF4-FFF2-40B4-BE49-F238E27FC236}">
                  <a16:creationId xmlns:a16="http://schemas.microsoft.com/office/drawing/2014/main" id="{2F11DEB1-E394-4D94-BE67-6AEE1A0F7662}"/>
                </a:ext>
              </a:extLst>
            </p:cNvPr>
            <p:cNvSpPr txBox="1">
              <a:spLocks noChangeArrowheads="1"/>
            </p:cNvSpPr>
            <p:nvPr/>
          </p:nvSpPr>
          <p:spPr bwMode="auto">
            <a:xfrm>
              <a:off x="2590800" y="4591050"/>
              <a:ext cx="16002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Solitaire</a:t>
              </a:r>
            </a:p>
          </p:txBody>
        </p:sp>
        <p:sp>
          <p:nvSpPr>
            <p:cNvPr id="47" name="Freeform 147">
              <a:extLst>
                <a:ext uri="{FF2B5EF4-FFF2-40B4-BE49-F238E27FC236}">
                  <a16:creationId xmlns:a16="http://schemas.microsoft.com/office/drawing/2014/main" id="{378A2DB0-1DC7-4ADE-B92B-C9DC61A88ECD}"/>
                </a:ext>
              </a:extLst>
            </p:cNvPr>
            <p:cNvSpPr>
              <a:spLocks/>
            </p:cNvSpPr>
            <p:nvPr/>
          </p:nvSpPr>
          <p:spPr bwMode="auto">
            <a:xfrm>
              <a:off x="1490332" y="4002249"/>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48" name="Freeform 145">
              <a:extLst>
                <a:ext uri="{FF2B5EF4-FFF2-40B4-BE49-F238E27FC236}">
                  <a16:creationId xmlns:a16="http://schemas.microsoft.com/office/drawing/2014/main" id="{167F9AD2-1B57-45B4-BE9C-AEE0D3FBAD41}"/>
                </a:ext>
              </a:extLst>
            </p:cNvPr>
            <p:cNvSpPr>
              <a:spLocks/>
            </p:cNvSpPr>
            <p:nvPr/>
          </p:nvSpPr>
          <p:spPr bwMode="auto">
            <a:xfrm>
              <a:off x="1600200" y="4152900"/>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49" name="Freeform 147">
              <a:extLst>
                <a:ext uri="{FF2B5EF4-FFF2-40B4-BE49-F238E27FC236}">
                  <a16:creationId xmlns:a16="http://schemas.microsoft.com/office/drawing/2014/main" id="{85AEC9F9-A985-4592-BD60-30B29B45F138}"/>
                </a:ext>
              </a:extLst>
            </p:cNvPr>
            <p:cNvSpPr>
              <a:spLocks/>
            </p:cNvSpPr>
            <p:nvPr/>
          </p:nvSpPr>
          <p:spPr bwMode="auto">
            <a:xfrm>
              <a:off x="2981074" y="4000810"/>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0" name="Freeform 145">
              <a:extLst>
                <a:ext uri="{FF2B5EF4-FFF2-40B4-BE49-F238E27FC236}">
                  <a16:creationId xmlns:a16="http://schemas.microsoft.com/office/drawing/2014/main" id="{B9B18ED8-3C87-4C5A-B4AC-DBAF3A1845A7}"/>
                </a:ext>
              </a:extLst>
            </p:cNvPr>
            <p:cNvSpPr>
              <a:spLocks/>
            </p:cNvSpPr>
            <p:nvPr/>
          </p:nvSpPr>
          <p:spPr bwMode="auto">
            <a:xfrm>
              <a:off x="3090942" y="4151461"/>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1" name="Freeform 147">
              <a:extLst>
                <a:ext uri="{FF2B5EF4-FFF2-40B4-BE49-F238E27FC236}">
                  <a16:creationId xmlns:a16="http://schemas.microsoft.com/office/drawing/2014/main" id="{AE18CF9B-88EA-42E6-B0E5-AE68CCAF554E}"/>
                </a:ext>
              </a:extLst>
            </p:cNvPr>
            <p:cNvSpPr>
              <a:spLocks/>
            </p:cNvSpPr>
            <p:nvPr/>
          </p:nvSpPr>
          <p:spPr bwMode="auto">
            <a:xfrm>
              <a:off x="5071732" y="4002249"/>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2" name="Freeform 145">
              <a:extLst>
                <a:ext uri="{FF2B5EF4-FFF2-40B4-BE49-F238E27FC236}">
                  <a16:creationId xmlns:a16="http://schemas.microsoft.com/office/drawing/2014/main" id="{859D7BAF-D045-4C99-8084-DAAB5C6DCD78}"/>
                </a:ext>
              </a:extLst>
            </p:cNvPr>
            <p:cNvSpPr>
              <a:spLocks/>
            </p:cNvSpPr>
            <p:nvPr/>
          </p:nvSpPr>
          <p:spPr bwMode="auto">
            <a:xfrm>
              <a:off x="5181600" y="4152900"/>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3" name="Freeform 147">
              <a:extLst>
                <a:ext uri="{FF2B5EF4-FFF2-40B4-BE49-F238E27FC236}">
                  <a16:creationId xmlns:a16="http://schemas.microsoft.com/office/drawing/2014/main" id="{C9929D90-8F80-49D4-9E1B-843CA36F269A}"/>
                </a:ext>
              </a:extLst>
            </p:cNvPr>
            <p:cNvSpPr>
              <a:spLocks/>
            </p:cNvSpPr>
            <p:nvPr/>
          </p:nvSpPr>
          <p:spPr bwMode="auto">
            <a:xfrm>
              <a:off x="6553200" y="4000500"/>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4" name="Freeform 145">
              <a:extLst>
                <a:ext uri="{FF2B5EF4-FFF2-40B4-BE49-F238E27FC236}">
                  <a16:creationId xmlns:a16="http://schemas.microsoft.com/office/drawing/2014/main" id="{BBBF26F7-C53F-4337-9D39-02B8090542ED}"/>
                </a:ext>
              </a:extLst>
            </p:cNvPr>
            <p:cNvSpPr>
              <a:spLocks/>
            </p:cNvSpPr>
            <p:nvPr/>
          </p:nvSpPr>
          <p:spPr bwMode="auto">
            <a:xfrm>
              <a:off x="6663068" y="4151151"/>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5" name="Freeform 147">
              <a:extLst>
                <a:ext uri="{FF2B5EF4-FFF2-40B4-BE49-F238E27FC236}">
                  <a16:creationId xmlns:a16="http://schemas.microsoft.com/office/drawing/2014/main" id="{BB7E8B02-912B-4C48-B388-D03DF561DFB2}"/>
                </a:ext>
              </a:extLst>
            </p:cNvPr>
            <p:cNvSpPr>
              <a:spLocks/>
            </p:cNvSpPr>
            <p:nvPr/>
          </p:nvSpPr>
          <p:spPr bwMode="auto">
            <a:xfrm>
              <a:off x="4614532" y="5002374"/>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6" name="Freeform 145">
              <a:extLst>
                <a:ext uri="{FF2B5EF4-FFF2-40B4-BE49-F238E27FC236}">
                  <a16:creationId xmlns:a16="http://schemas.microsoft.com/office/drawing/2014/main" id="{24DBC711-1AFE-4486-A77C-F8332565F651}"/>
                </a:ext>
              </a:extLst>
            </p:cNvPr>
            <p:cNvSpPr>
              <a:spLocks/>
            </p:cNvSpPr>
            <p:nvPr/>
          </p:nvSpPr>
          <p:spPr bwMode="auto">
            <a:xfrm>
              <a:off x="4724400" y="5153025"/>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7" name="Freeform 147">
              <a:extLst>
                <a:ext uri="{FF2B5EF4-FFF2-40B4-BE49-F238E27FC236}">
                  <a16:creationId xmlns:a16="http://schemas.microsoft.com/office/drawing/2014/main" id="{08E10D69-23ED-496A-84AC-9D88C0AAD2DF}"/>
                </a:ext>
              </a:extLst>
            </p:cNvPr>
            <p:cNvSpPr>
              <a:spLocks/>
            </p:cNvSpPr>
            <p:nvPr/>
          </p:nvSpPr>
          <p:spPr bwMode="auto">
            <a:xfrm>
              <a:off x="5571874" y="5002374"/>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8" name="Freeform 145">
              <a:extLst>
                <a:ext uri="{FF2B5EF4-FFF2-40B4-BE49-F238E27FC236}">
                  <a16:creationId xmlns:a16="http://schemas.microsoft.com/office/drawing/2014/main" id="{BF0EAFDA-C14A-4805-A8FF-98D35820479B}"/>
                </a:ext>
              </a:extLst>
            </p:cNvPr>
            <p:cNvSpPr>
              <a:spLocks/>
            </p:cNvSpPr>
            <p:nvPr/>
          </p:nvSpPr>
          <p:spPr bwMode="auto">
            <a:xfrm>
              <a:off x="5681742" y="5153025"/>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9" name="Freeform 54">
              <a:extLst>
                <a:ext uri="{FF2B5EF4-FFF2-40B4-BE49-F238E27FC236}">
                  <a16:creationId xmlns:a16="http://schemas.microsoft.com/office/drawing/2014/main" id="{4C28B22E-0FAA-4B45-ABB6-52E6175E0616}"/>
                </a:ext>
              </a:extLst>
            </p:cNvPr>
            <p:cNvSpPr/>
            <p:nvPr/>
          </p:nvSpPr>
          <p:spPr>
            <a:xfrm>
              <a:off x="6257925" y="4581525"/>
              <a:ext cx="833952" cy="390525"/>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a:t>
              </a:r>
            </a:p>
          </p:txBody>
        </p:sp>
      </p:grpSp>
    </p:spTree>
    <p:extLst>
      <p:ext uri="{BB962C8B-B14F-4D97-AF65-F5344CB8AC3E}">
        <p14:creationId xmlns:p14="http://schemas.microsoft.com/office/powerpoint/2010/main" val="104402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Roman"/>
        <a:ea typeface="Avenir Roman"/>
        <a:cs typeface="Avenir Roman"/>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3462" tIns="43462" rIns="43462" bIns="43462" numCol="1" spcCol="38100" rtlCol="0" anchor="ctr">
        <a:spAutoFit/>
      </a:bodyPr>
      <a:lstStyle>
        <a:def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3462" tIns="43462" rIns="43462" bIns="43462" numCol="1" spcCol="38100" rtlCol="0" anchor="ctr">
        <a:spAutoFit/>
      </a:bodyPr>
      <a:lstStyle>
        <a:def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Roman"/>
        <a:ea typeface="Avenir Roman"/>
        <a:cs typeface="Avenir Roman"/>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3462" tIns="43462" rIns="43462" bIns="43462" numCol="1" spcCol="38100" rtlCol="0" anchor="ctr">
        <a:spAutoFit/>
      </a:bodyPr>
      <a:lstStyle>
        <a:def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3462" tIns="43462" rIns="43462" bIns="43462" numCol="1" spcCol="38100" rtlCol="0" anchor="ctr">
        <a:spAutoFit/>
      </a:bodyPr>
      <a:lstStyle>
        <a:def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254</TotalTime>
  <Words>593</Words>
  <Application>Microsoft Office PowerPoint</Application>
  <PresentationFormat>Custom</PresentationFormat>
  <Paragraphs>192</Paragraphs>
  <Slides>31</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31</vt:i4>
      </vt:variant>
    </vt:vector>
  </HeadingPairs>
  <TitlesOfParts>
    <vt:vector size="47" baseType="lpstr">
      <vt:lpstr>Arial</vt:lpstr>
      <vt:lpstr>Avenir Roman</vt:lpstr>
      <vt:lpstr>Calibri</vt:lpstr>
      <vt:lpstr>Consolas</vt:lpstr>
      <vt:lpstr>Helvetica</vt:lpstr>
      <vt:lpstr>Helvetica Light</vt:lpstr>
      <vt:lpstr>Neris Black</vt:lpstr>
      <vt:lpstr>Neris SemiBold</vt:lpstr>
      <vt:lpstr>Open Sans</vt:lpstr>
      <vt:lpstr>Raleway Bold</vt:lpstr>
      <vt:lpstr>Roboto Condensed Light</vt:lpstr>
      <vt:lpstr>Roboto Condensed Regular</vt:lpstr>
      <vt:lpstr>Roboto Light</vt:lpstr>
      <vt:lpstr>Times New Roman</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Light;Ian Bradley</dc:creator>
  <cp:lastModifiedBy>Antoan Elenkov</cp:lastModifiedBy>
  <cp:revision>134</cp:revision>
  <dcterms:modified xsi:type="dcterms:W3CDTF">2018-06-12T10:44:15Z</dcterms:modified>
</cp:coreProperties>
</file>